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31.jpg" ContentType="image/jp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33"/>
  </p:notesMasterIdLst>
  <p:sldIdLst>
    <p:sldId id="2076137761" r:id="rId6"/>
    <p:sldId id="2076137762" r:id="rId7"/>
    <p:sldId id="2076137763" r:id="rId8"/>
    <p:sldId id="259" r:id="rId9"/>
    <p:sldId id="2076136817" r:id="rId10"/>
    <p:sldId id="10819" r:id="rId11"/>
    <p:sldId id="2076136495" r:id="rId12"/>
    <p:sldId id="2076136496" r:id="rId13"/>
    <p:sldId id="2045" r:id="rId14"/>
    <p:sldId id="2048" r:id="rId15"/>
    <p:sldId id="2076136489" r:id="rId16"/>
    <p:sldId id="10432" r:id="rId17"/>
    <p:sldId id="2076136487" r:id="rId18"/>
    <p:sldId id="261" r:id="rId19"/>
    <p:sldId id="2076136501" r:id="rId20"/>
    <p:sldId id="2076137767" r:id="rId21"/>
    <p:sldId id="2076137768" r:id="rId22"/>
    <p:sldId id="2076137504" r:id="rId23"/>
    <p:sldId id="2076137505" r:id="rId24"/>
    <p:sldId id="2076137592" r:id="rId25"/>
    <p:sldId id="2076137777" r:id="rId26"/>
    <p:sldId id="1722" r:id="rId27"/>
    <p:sldId id="2167" r:id="rId28"/>
    <p:sldId id="1936" r:id="rId29"/>
    <p:sldId id="278" r:id="rId30"/>
    <p:sldId id="2076137769" r:id="rId31"/>
    <p:sldId id="20761375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2E20D451-CFE2-4852-A278-7B3E30725DBF}">
      <dgm:prSet custT="1"/>
      <dgm:spPr/>
      <dgm:t>
        <a:bodyPr/>
        <a:lstStyle/>
        <a:p>
          <a:pPr>
            <a:lnSpc>
              <a:spcPct val="150000"/>
            </a:lnSpc>
            <a:buFont typeface="Wingdings" panose="05000000000000000000" pitchFamily="2" charset="2"/>
            <a:buChar char="ü"/>
          </a:pPr>
          <a:r>
            <a:rPr lang="en-GB" sz="1100" dirty="0"/>
            <a:t>Types of Data</a:t>
          </a:r>
        </a:p>
      </dgm:t>
    </dgm:pt>
    <dgm:pt modelId="{59E7D471-59CA-4574-9722-0E8EF64F98FF}" type="parTrans" cxnId="{EBB97BD0-B4A1-4C4E-8554-6A03EAB87E25}">
      <dgm:prSet/>
      <dgm:spPr/>
      <dgm:t>
        <a:bodyPr/>
        <a:lstStyle/>
        <a:p>
          <a:endParaRPr lang="en-GB"/>
        </a:p>
      </dgm:t>
    </dgm:pt>
    <dgm:pt modelId="{C1821CCA-9CF6-44E6-B753-A8B216721439}" type="sibTrans" cxnId="{EBB97BD0-B4A1-4C4E-8554-6A03EAB87E25}">
      <dgm:prSet/>
      <dgm:spPr/>
      <dgm:t>
        <a:bodyPr/>
        <a:lstStyle/>
        <a:p>
          <a:endParaRPr lang="en-GB"/>
        </a:p>
      </dgm:t>
    </dgm:pt>
    <dgm:pt modelId="{EA161D7E-D32C-4553-89AC-9CF762FCB771}">
      <dgm:prSet custT="1"/>
      <dgm:spPr/>
      <dgm:t>
        <a:bodyPr/>
        <a:lstStyle/>
        <a:p>
          <a:pPr>
            <a:lnSpc>
              <a:spcPct val="150000"/>
            </a:lnSpc>
            <a:buFont typeface="Wingdings" panose="05000000000000000000" pitchFamily="2" charset="2"/>
            <a:buChar char="ü"/>
          </a:pPr>
          <a:r>
            <a:rPr lang="en-GB" sz="1100" dirty="0"/>
            <a:t>Common Data Service</a:t>
          </a:r>
        </a:p>
      </dgm:t>
    </dgm:pt>
    <dgm:pt modelId="{B0906C2A-62C0-4FFF-B927-D8AFC5A7843E}" type="parTrans" cxnId="{F8DD75B2-69D9-49C5-9FD0-F080F6E689AB}">
      <dgm:prSet/>
      <dgm:spPr/>
      <dgm:t>
        <a:bodyPr/>
        <a:lstStyle/>
        <a:p>
          <a:endParaRPr lang="en-GB"/>
        </a:p>
      </dgm:t>
    </dgm:pt>
    <dgm:pt modelId="{DBAFFCC2-2C44-4269-9742-40E0DB94EFC9}" type="sibTrans" cxnId="{F8DD75B2-69D9-49C5-9FD0-F080F6E689AB}">
      <dgm:prSet/>
      <dgm:spPr/>
      <dgm:t>
        <a:bodyPr/>
        <a:lstStyle/>
        <a:p>
          <a:endParaRPr lang="en-GB"/>
        </a:p>
      </dgm:t>
    </dgm:pt>
    <dgm:pt modelId="{9DE34E18-9E7E-4649-9790-5482278355DC}">
      <dgm:prSet custT="1"/>
      <dgm:spPr/>
      <dgm:t>
        <a:bodyPr/>
        <a:lstStyle/>
        <a:p>
          <a:pPr>
            <a:lnSpc>
              <a:spcPct val="150000"/>
            </a:lnSpc>
            <a:buFont typeface="Wingdings" panose="05000000000000000000" pitchFamily="2" charset="2"/>
            <a:buChar char="ü"/>
          </a:pPr>
          <a:r>
            <a:rPr lang="en-GB" sz="1100" dirty="0"/>
            <a:t>Model-driven Apps</a:t>
          </a:r>
        </a:p>
      </dgm:t>
    </dgm:pt>
    <dgm:pt modelId="{98E7B9BF-4148-44AF-B7F1-B11C49841971}" type="parTrans" cxnId="{B3F9B76E-6297-4A15-9EF7-F9A55FADD408}">
      <dgm:prSet/>
      <dgm:spPr/>
      <dgm:t>
        <a:bodyPr/>
        <a:lstStyle/>
        <a:p>
          <a:endParaRPr lang="en-GB"/>
        </a:p>
      </dgm:t>
    </dgm:pt>
    <dgm:pt modelId="{C27CA758-F559-44B9-8ABF-FA52E0A53159}" type="sibTrans" cxnId="{B3F9B76E-6297-4A15-9EF7-F9A55FADD408}">
      <dgm:prSet/>
      <dgm:spPr/>
      <dgm:t>
        <a:bodyPr/>
        <a:lstStyle/>
        <a:p>
          <a:endParaRPr lang="en-GB"/>
        </a:p>
      </dgm:t>
    </dgm:pt>
    <dgm:pt modelId="{D53ACF52-0EF2-4DC9-A2D2-F0A8A136641D}">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230F018A-1E31-4462-AA26-16CCF09A5B57}" type="parTrans" cxnId="{A492ABB8-EAAF-4965-8981-1877E350ABCF}">
      <dgm:prSet/>
      <dgm:spPr/>
      <dgm:t>
        <a:bodyPr/>
        <a:lstStyle/>
        <a:p>
          <a:endParaRPr lang="en-GB"/>
        </a:p>
      </dgm:t>
    </dgm:pt>
    <dgm:pt modelId="{89D1675F-8B10-4D18-BB3B-355BCF39F03E}" type="sibTrans" cxnId="{A492ABB8-EAAF-4965-8981-1877E350ABCF}">
      <dgm:prSet/>
      <dgm:spPr/>
      <dgm:t>
        <a:bodyPr/>
        <a:lstStyle/>
        <a:p>
          <a:endParaRPr lang="en-GB"/>
        </a:p>
      </dgm:t>
    </dgm:pt>
    <dgm:pt modelId="{DDF629D6-8B98-4E6F-A82C-AE51410E5FD5}">
      <dgm:prSet custT="1"/>
      <dgm:spPr/>
      <dgm:t>
        <a:bodyPr/>
        <a:lstStyle/>
        <a:p>
          <a:pPr>
            <a:lnSpc>
              <a:spcPct val="150000"/>
            </a:lnSpc>
            <a:buFont typeface="Wingdings" panose="05000000000000000000" pitchFamily="2" charset="2"/>
            <a:buChar char="ü"/>
          </a:pPr>
          <a:r>
            <a:rPr lang="en-GB" sz="1100" dirty="0"/>
            <a:t>Data model design</a:t>
          </a:r>
        </a:p>
      </dgm:t>
    </dgm:pt>
    <dgm:pt modelId="{67A54B0E-B1E1-480D-8481-6818AF7657FC}" type="parTrans" cxnId="{F1F3C451-97DC-41FA-8329-B467C1CB958C}">
      <dgm:prSet/>
      <dgm:spPr/>
      <dgm:t>
        <a:bodyPr/>
        <a:lstStyle/>
        <a:p>
          <a:endParaRPr lang="en-GB"/>
        </a:p>
      </dgm:t>
    </dgm:pt>
    <dgm:pt modelId="{0247EC67-9592-4C1A-BDE5-CC6B042C7398}" type="sibTrans" cxnId="{F1F3C451-97DC-41FA-8329-B467C1CB958C}">
      <dgm:prSet/>
      <dgm:spPr/>
      <dgm:t>
        <a:bodyPr/>
        <a:lstStyle/>
        <a:p>
          <a:endParaRPr lang="en-GB"/>
        </a:p>
      </dgm:t>
    </dgm:pt>
    <dgm:pt modelId="{676EBA27-C4C2-439B-9AE0-D248173AF8B3}">
      <dgm:prSet custT="1"/>
      <dgm:spPr/>
      <dgm:t>
        <a:bodyPr/>
        <a:lstStyle/>
        <a:p>
          <a:pPr>
            <a:lnSpc>
              <a:spcPct val="150000"/>
            </a:lnSpc>
            <a:buFont typeface="Wingdings" panose="05000000000000000000" pitchFamily="2" charset="2"/>
            <a:buChar char="ü"/>
          </a:pPr>
          <a:r>
            <a:rPr lang="en-GB" sz="1100" dirty="0"/>
            <a:t>Demo</a:t>
          </a:r>
        </a:p>
      </dgm:t>
    </dgm:pt>
    <dgm:pt modelId="{42F50F28-AD54-4F97-BB06-945F280E0A17}" type="parTrans" cxnId="{0BF1F531-B577-4F87-B547-972708B9014F}">
      <dgm:prSet/>
      <dgm:spPr/>
      <dgm:t>
        <a:bodyPr/>
        <a:lstStyle/>
        <a:p>
          <a:endParaRPr lang="en-GB"/>
        </a:p>
      </dgm:t>
    </dgm:pt>
    <dgm:pt modelId="{AF037BA0-30A7-4C8E-8FE4-DE8D7F463974}" type="sibTrans" cxnId="{0BF1F531-B577-4F87-B547-972708B9014F}">
      <dgm:prSet/>
      <dgm:spPr/>
      <dgm:t>
        <a:bodyPr/>
        <a:lstStyle/>
        <a:p>
          <a:endParaRPr lang="en-GB"/>
        </a:p>
      </dgm:t>
    </dgm:pt>
    <dgm:pt modelId="{643AE4CA-7E24-4B68-97B1-50082BC219B1}">
      <dgm:prSet custT="1"/>
      <dgm:spPr/>
      <dgm:t>
        <a:bodyPr/>
        <a:lstStyle/>
        <a:p>
          <a:pPr>
            <a:lnSpc>
              <a:spcPct val="150000"/>
            </a:lnSpc>
            <a:buFont typeface="Wingdings" panose="05000000000000000000" pitchFamily="2" charset="2"/>
            <a:buChar char="ü"/>
          </a:pPr>
          <a:r>
            <a:rPr lang="en-GB" sz="1100" dirty="0"/>
            <a:t>Types of flow</a:t>
          </a:r>
        </a:p>
      </dgm:t>
    </dgm:pt>
    <dgm:pt modelId="{1F52393D-576B-4F00-916F-1F382BCFDBD9}" type="parTrans" cxnId="{B172425F-9182-473E-9708-9DBE19E59914}">
      <dgm:prSet/>
      <dgm:spPr/>
      <dgm:t>
        <a:bodyPr/>
        <a:lstStyle/>
        <a:p>
          <a:endParaRPr lang="en-GB"/>
        </a:p>
      </dgm:t>
    </dgm:pt>
    <dgm:pt modelId="{44608D15-244E-44E9-AF6F-40F41419E2B0}" type="sibTrans" cxnId="{B172425F-9182-473E-9708-9DBE19E59914}">
      <dgm:prSet/>
      <dgm:spPr/>
      <dgm:t>
        <a:bodyPr/>
        <a:lstStyle/>
        <a:p>
          <a:endParaRPr lang="en-GB"/>
        </a:p>
      </dgm:t>
    </dgm:pt>
    <dgm:pt modelId="{D93BD41D-3647-421E-9F98-4B5D1D699C22}">
      <dgm:prSet custT="1"/>
      <dgm:spPr/>
      <dgm:t>
        <a:bodyPr/>
        <a:lstStyle/>
        <a:p>
          <a:pPr>
            <a:lnSpc>
              <a:spcPct val="150000"/>
            </a:lnSpc>
            <a:buFont typeface="Wingdings" panose="05000000000000000000" pitchFamily="2" charset="2"/>
            <a:buChar char="ü"/>
          </a:pPr>
          <a:r>
            <a:rPr lang="en-GB" sz="1100" dirty="0"/>
            <a:t>Data types and expression</a:t>
          </a:r>
        </a:p>
      </dgm:t>
    </dgm:pt>
    <dgm:pt modelId="{6357BC39-5B8F-4E75-A6D2-EDE6570C51FE}" type="parTrans" cxnId="{46970323-0764-4461-BA0B-D565E8D6326E}">
      <dgm:prSet/>
      <dgm:spPr/>
      <dgm:t>
        <a:bodyPr/>
        <a:lstStyle/>
        <a:p>
          <a:endParaRPr lang="en-GB"/>
        </a:p>
      </dgm:t>
    </dgm:pt>
    <dgm:pt modelId="{ABAC1CFB-2F2F-4162-8120-F70F7F619369}" type="sibTrans" cxnId="{46970323-0764-4461-BA0B-D565E8D6326E}">
      <dgm:prSet/>
      <dgm:spPr/>
      <dgm:t>
        <a:bodyPr/>
        <a:lstStyle/>
        <a:p>
          <a:endParaRPr lang="en-GB"/>
        </a:p>
      </dgm:t>
    </dgm:pt>
    <dgm:pt modelId="{1642A9B8-C06A-4960-A07D-28F4E4D1792F}">
      <dgm:prSet custT="1"/>
      <dgm:spPr/>
      <dgm:t>
        <a:bodyPr/>
        <a:lstStyle/>
        <a:p>
          <a:pPr>
            <a:lnSpc>
              <a:spcPct val="150000"/>
            </a:lnSpc>
            <a:buFont typeface="Wingdings" panose="05000000000000000000" pitchFamily="2" charset="2"/>
            <a:buChar char="ü"/>
          </a:pPr>
          <a:r>
            <a:rPr lang="en-GB" sz="1100" dirty="0"/>
            <a:t>Working with Arrays</a:t>
          </a:r>
        </a:p>
      </dgm:t>
    </dgm:pt>
    <dgm:pt modelId="{06A819A9-06A0-4EC1-B1FE-9604946DBEB6}" type="parTrans" cxnId="{B67EA40C-7458-4650-A78A-1117025BEC7F}">
      <dgm:prSet/>
      <dgm:spPr/>
      <dgm:t>
        <a:bodyPr/>
        <a:lstStyle/>
        <a:p>
          <a:endParaRPr lang="en-GB"/>
        </a:p>
      </dgm:t>
    </dgm:pt>
    <dgm:pt modelId="{14856D96-10C6-4ED1-A599-AC969CE79202}" type="sibTrans" cxnId="{B67EA40C-7458-4650-A78A-1117025BEC7F}">
      <dgm:prSet/>
      <dgm:spPr/>
      <dgm:t>
        <a:bodyPr/>
        <a:lstStyle/>
        <a:p>
          <a:endParaRPr lang="en-GB"/>
        </a:p>
      </dgm:t>
    </dgm:pt>
    <dgm:pt modelId="{9142C005-5D65-41B7-8523-7310BF01420C}">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E58094E2-8848-49F4-92C0-BDC158F98E66}" type="parTrans" cxnId="{68A983DA-3FF4-467B-8B67-0DBFDBA543A1}">
      <dgm:prSet/>
      <dgm:spPr/>
      <dgm:t>
        <a:bodyPr/>
        <a:lstStyle/>
        <a:p>
          <a:endParaRPr lang="en-GB"/>
        </a:p>
      </dgm:t>
    </dgm:pt>
    <dgm:pt modelId="{4B81515A-5476-4C74-B341-4DF86489A95E}" type="sibTrans" cxnId="{68A983DA-3FF4-467B-8B67-0DBFDBA543A1}">
      <dgm:prSet/>
      <dgm:spPr/>
      <dgm:t>
        <a:bodyPr/>
        <a:lstStyle/>
        <a:p>
          <a:endParaRPr lang="en-GB"/>
        </a:p>
      </dgm:t>
    </dgm:pt>
    <dgm:pt modelId="{0FED5600-5F6D-4343-A3C2-F41947421F5D}">
      <dgm:prSet custT="1"/>
      <dgm:spPr/>
      <dgm:t>
        <a:bodyPr/>
        <a:lstStyle/>
        <a:p>
          <a:pPr>
            <a:lnSpc>
              <a:spcPct val="150000"/>
            </a:lnSpc>
            <a:buFont typeface="Wingdings" panose="05000000000000000000" pitchFamily="2" charset="2"/>
            <a:buChar char="ü"/>
          </a:pPr>
          <a:r>
            <a:rPr lang="en-GB" sz="1100" dirty="0"/>
            <a:t>Demo</a:t>
          </a:r>
        </a:p>
      </dgm:t>
    </dgm:pt>
    <dgm:pt modelId="{77C2C391-AE65-4A2B-88D9-02759F9B5396}" type="parTrans" cxnId="{361B1136-27F1-4824-A10D-9C7E442C9CDB}">
      <dgm:prSet/>
      <dgm:spPr/>
      <dgm:t>
        <a:bodyPr/>
        <a:lstStyle/>
        <a:p>
          <a:endParaRPr lang="en-GB"/>
        </a:p>
      </dgm:t>
    </dgm:pt>
    <dgm:pt modelId="{3ECD1CA7-8847-45B9-9037-5FBFC18304D4}" type="sibTrans" cxnId="{361B1136-27F1-4824-A10D-9C7E442C9CDB}">
      <dgm:prSet/>
      <dgm:spPr/>
      <dgm:t>
        <a:bodyPr/>
        <a:lstStyle/>
        <a:p>
          <a:endParaRPr lang="en-GB"/>
        </a:p>
      </dgm:t>
    </dgm:pt>
    <dgm:pt modelId="{4419A359-B252-4A6D-9E38-E3A02A33486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A52A58DC-A71F-4007-9570-DDED47744BF2}" type="parTrans" cxnId="{FE5DDEFF-E973-4237-89AC-6F58DE583E17}">
      <dgm:prSet/>
      <dgm:spPr/>
      <dgm:t>
        <a:bodyPr/>
        <a:lstStyle/>
        <a:p>
          <a:endParaRPr lang="en-GB"/>
        </a:p>
      </dgm:t>
    </dgm:pt>
    <dgm:pt modelId="{72B427D8-DA15-4A76-88D2-06A21DF2BC53}" type="sibTrans" cxnId="{FE5DDEFF-E973-4237-89AC-6F58DE583E17}">
      <dgm:prSet/>
      <dgm:spPr/>
      <dgm:t>
        <a:bodyPr/>
        <a:lstStyle/>
        <a:p>
          <a:endParaRPr lang="en-GB"/>
        </a:p>
      </dgm:t>
    </dgm:pt>
    <dgm:pt modelId="{DDA51F23-E672-4597-B4F4-B3F1B0A24286}">
      <dgm:prSet custT="1"/>
      <dgm:spPr/>
      <dgm:t>
        <a:bodyPr/>
        <a:lstStyle/>
        <a:p>
          <a:pPr>
            <a:lnSpc>
              <a:spcPct val="150000"/>
            </a:lnSpc>
            <a:buFont typeface="Wingdings" panose="05000000000000000000" pitchFamily="2" charset="2"/>
            <a:buChar char="ü"/>
          </a:pPr>
          <a:r>
            <a:rPr lang="en-GB" sz="1100" dirty="0"/>
            <a:t>Converse everywhere</a:t>
          </a:r>
        </a:p>
      </dgm:t>
    </dgm:pt>
    <dgm:pt modelId="{4FC64E57-F15C-4E89-B419-94C92BD1702F}" type="parTrans" cxnId="{76829AED-5E07-4EAE-9121-28001410360F}">
      <dgm:prSet/>
      <dgm:spPr/>
      <dgm:t>
        <a:bodyPr/>
        <a:lstStyle/>
        <a:p>
          <a:endParaRPr lang="en-GB"/>
        </a:p>
      </dgm:t>
    </dgm:pt>
    <dgm:pt modelId="{A570845A-5133-4902-8830-E052EBCB3AAC}" type="sibTrans" cxnId="{76829AED-5E07-4EAE-9121-28001410360F}">
      <dgm:prSet/>
      <dgm:spPr/>
      <dgm:t>
        <a:bodyPr/>
        <a:lstStyle/>
        <a:p>
          <a:endParaRPr lang="en-GB"/>
        </a:p>
      </dgm:t>
    </dgm:pt>
    <dgm:pt modelId="{8955E30F-384B-4556-92AD-BC46EEAA7131}">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DAA588D6-4DB1-47CD-8B2B-2C0074A88935}" type="parTrans" cxnId="{2F2AACA5-CA68-465F-A649-219B810DDA7E}">
      <dgm:prSet/>
      <dgm:spPr/>
      <dgm:t>
        <a:bodyPr/>
        <a:lstStyle/>
        <a:p>
          <a:endParaRPr lang="en-GB"/>
        </a:p>
      </dgm:t>
    </dgm:pt>
    <dgm:pt modelId="{73973CF6-C46F-461A-96E4-6D3F9ABA21E4}" type="sibTrans" cxnId="{2F2AACA5-CA68-465F-A649-219B810DDA7E}">
      <dgm:prSet/>
      <dgm:spPr/>
      <dgm:t>
        <a:bodyPr/>
        <a:lstStyle/>
        <a:p>
          <a:endParaRPr lang="en-GB"/>
        </a:p>
      </dgm:t>
    </dgm:pt>
    <dgm:pt modelId="{C3776715-EF72-45DE-AB3F-0849271E4377}">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20245E1E-9FF8-4BFE-B20F-8DDDB9737964}" type="parTrans" cxnId="{E05A0217-D554-4151-9007-C594FB0FD518}">
      <dgm:prSet/>
      <dgm:spPr/>
      <dgm:t>
        <a:bodyPr/>
        <a:lstStyle/>
        <a:p>
          <a:endParaRPr lang="en-GB"/>
        </a:p>
      </dgm:t>
    </dgm:pt>
    <dgm:pt modelId="{9FD52AB2-77F4-4AC9-BBD5-4D9C6E55873B}" type="sibTrans" cxnId="{E05A0217-D554-4151-9007-C594FB0FD518}">
      <dgm:prSet/>
      <dgm:spPr/>
      <dgm:t>
        <a:bodyPr/>
        <a:lstStyle/>
        <a:p>
          <a:endParaRPr lang="en-GB"/>
        </a:p>
      </dgm:t>
    </dgm:pt>
    <dgm:pt modelId="{407FEB83-F3A2-4716-A74F-77472555A6B7}">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F1496A0B-D9FB-4012-A2EF-275315EAFE1F}" type="parTrans" cxnId="{ACE36530-6ADA-42B8-BA3D-6AE286AFD2E1}">
      <dgm:prSet/>
      <dgm:spPr/>
      <dgm:t>
        <a:bodyPr/>
        <a:lstStyle/>
        <a:p>
          <a:endParaRPr lang="en-GB"/>
        </a:p>
      </dgm:t>
    </dgm:pt>
    <dgm:pt modelId="{227F95C0-2A51-485A-BEBC-FF92462715E3}" type="sibTrans" cxnId="{ACE36530-6ADA-42B8-BA3D-6AE286AFD2E1}">
      <dgm:prSet/>
      <dgm:spPr/>
      <dgm:t>
        <a:bodyPr/>
        <a:lstStyle/>
        <a:p>
          <a:endParaRPr lang="en-GB"/>
        </a:p>
      </dgm:t>
    </dgm:pt>
    <dgm:pt modelId="{C7F6E318-28B4-4D4F-BB8C-E7A2E534ECCA}">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87133B2A-70E6-4301-BFA5-EBB87E60CBC7}" type="parTrans" cxnId="{F15B0452-0CD7-4E80-85E5-600F0D7A3873}">
      <dgm:prSet/>
      <dgm:spPr/>
      <dgm:t>
        <a:bodyPr/>
        <a:lstStyle/>
        <a:p>
          <a:endParaRPr lang="en-GB"/>
        </a:p>
      </dgm:t>
    </dgm:pt>
    <dgm:pt modelId="{A202C802-1E08-4623-83A9-D5B8853F99F6}" type="sibTrans" cxnId="{F15B0452-0CD7-4E80-85E5-600F0D7A3873}">
      <dgm:prSet/>
      <dgm:spPr/>
      <dgm:t>
        <a:bodyPr/>
        <a:lstStyle/>
        <a:p>
          <a:endParaRPr lang="en-GB"/>
        </a:p>
      </dgm:t>
    </dgm:pt>
    <dgm:pt modelId="{2F68ECE9-53F0-40BD-BA6F-C245A06145F5}">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9641D1C-9C8F-4BCC-8F7B-DE599D9EC4AD}" type="parTrans" cxnId="{80ECE9A0-66CC-47F2-B613-5CEECBBCB66B}">
      <dgm:prSet/>
      <dgm:spPr/>
      <dgm:t>
        <a:bodyPr/>
        <a:lstStyle/>
        <a:p>
          <a:endParaRPr lang="en-GB"/>
        </a:p>
      </dgm:t>
    </dgm:pt>
    <dgm:pt modelId="{DB91E2C3-63D9-4245-A684-5C7E620927DE}" type="sibTrans" cxnId="{80ECE9A0-66CC-47F2-B613-5CEECBBCB66B}">
      <dgm:prSet/>
      <dgm:spPr/>
      <dgm:t>
        <a:bodyPr/>
        <a:lstStyle/>
        <a:p>
          <a:endParaRPr lang="en-GB"/>
        </a:p>
      </dgm:t>
    </dgm:pt>
    <dgm:pt modelId="{52068CC8-5885-429E-A0D7-06FD59E2AB9A}">
      <dgm:prSet custT="1"/>
      <dgm:spPr/>
      <dgm:t>
        <a:bodyPr/>
        <a:lstStyle/>
        <a:p>
          <a:pPr>
            <a:lnSpc>
              <a:spcPct val="150000"/>
            </a:lnSpc>
            <a:buFont typeface="Wingdings" panose="05000000000000000000" pitchFamily="2" charset="2"/>
            <a:buChar char="ü"/>
          </a:pPr>
          <a:r>
            <a:rPr lang="en-GB" sz="1100" dirty="0"/>
            <a:t>Demo</a:t>
          </a:r>
        </a:p>
      </dgm:t>
    </dgm:pt>
    <dgm:pt modelId="{12C16F63-5044-4ED2-B734-9D1295FBDEC7}" type="parTrans" cxnId="{83FF3CAD-13EF-46FC-8C0A-B65306D9385C}">
      <dgm:prSet/>
      <dgm:spPr/>
      <dgm:t>
        <a:bodyPr/>
        <a:lstStyle/>
        <a:p>
          <a:endParaRPr lang="en-GB"/>
        </a:p>
      </dgm:t>
    </dgm:pt>
    <dgm:pt modelId="{1384BB76-B716-4016-B148-2F53D7FFC731}" type="sibTrans" cxnId="{83FF3CAD-13EF-46FC-8C0A-B65306D9385C}">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DBAB7C05-FA8C-4159-92D7-495622388754}" type="presOf" srcId="{D93BD41D-3647-421E-9F98-4B5D1D699C22}" destId="{569DA3D3-C2E5-4089-A6F0-CF7A0DE5293E}"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B67EA40C-7458-4650-A78A-1117025BEC7F}" srcId="{639BF8EA-4D33-4B30-911B-6776BADCAC46}" destId="{1642A9B8-C06A-4960-A07D-28F4E4D1792F}" srcOrd="3" destOrd="0" parTransId="{06A819A9-06A0-4EC1-B1FE-9604946DBEB6}" sibTransId="{14856D96-10C6-4ED1-A599-AC969CE79202}"/>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E05A0217-D554-4151-9007-C594FB0FD518}" srcId="{DF86A6E5-580E-4F2A-B223-B458E5A97CE4}" destId="{C3776715-EF72-45DE-AB3F-0849271E4377}" srcOrd="4" destOrd="0" parTransId="{20245E1E-9FF8-4BFE-B20F-8DDDB9737964}" sibTransId="{9FD52AB2-77F4-4AC9-BBD5-4D9C6E55873B}"/>
    <dgm:cxn modelId="{3CDD9717-01B9-4D8C-B124-257DB0A089BF}" type="presOf" srcId="{407FEB83-F3A2-4716-A74F-77472555A6B7}" destId="{6BCC47BA-0C21-4EC9-8F7B-D9BCA5C8EC21}" srcOrd="0" destOrd="5" presId="urn:microsoft.com/office/officeart/2005/8/layout/hList1"/>
    <dgm:cxn modelId="{37581F1C-5334-445E-829C-72AF65A4BDB2}" type="presOf" srcId="{AA0CC1A4-89B3-4AA2-AE39-4C1399639CA2}" destId="{6D51457A-C3C5-41AF-B616-CDB4705EBFBD}" srcOrd="0" destOrd="0" presId="urn:microsoft.com/office/officeart/2005/8/layout/hList1"/>
    <dgm:cxn modelId="{46970323-0764-4461-BA0B-D565E8D6326E}" srcId="{639BF8EA-4D33-4B30-911B-6776BADCAC46}" destId="{D93BD41D-3647-421E-9F98-4B5D1D699C22}" srcOrd="2" destOrd="0" parTransId="{6357BC39-5B8F-4E75-A6D2-EDE6570C51FE}" sibTransId="{ABAC1CFB-2F2F-4162-8120-F70F7F619369}"/>
    <dgm:cxn modelId="{BC2E3724-6625-4822-A345-1D852F57144A}" type="presOf" srcId="{C3776715-EF72-45DE-AB3F-0849271E4377}" destId="{6BCC47BA-0C21-4EC9-8F7B-D9BCA5C8EC21}" srcOrd="0" destOrd="4" presId="urn:microsoft.com/office/officeart/2005/8/layout/hList1"/>
    <dgm:cxn modelId="{A7808A25-D90E-46BB-8ECB-7BB4F92D2E76}" type="presOf" srcId="{8955E30F-384B-4556-92AD-BC46EEAA7131}" destId="{6BCC47BA-0C21-4EC9-8F7B-D9BCA5C8EC21}" srcOrd="0" destOrd="3" presId="urn:microsoft.com/office/officeart/2005/8/layout/hList1"/>
    <dgm:cxn modelId="{DFC88127-FC32-496C-8C2D-979FEF30DD2D}" type="presOf" srcId="{9142C005-5D65-41B7-8523-7310BF01420C}" destId="{569DA3D3-C2E5-4089-A6F0-CF7A0DE5293E}" srcOrd="0" destOrd="4" presId="urn:microsoft.com/office/officeart/2005/8/layout/hList1"/>
    <dgm:cxn modelId="{004FC227-A469-40D1-846D-C64B640BFFE6}" type="presOf" srcId="{9DE34E18-9E7E-4649-9790-5482278355DC}" destId="{FE6D297C-C9E0-4A7D-A12A-BA53DEE78AEC}" srcOrd="0" destOrd="3" presId="urn:microsoft.com/office/officeart/2005/8/layout/hList1"/>
    <dgm:cxn modelId="{8D83302B-029B-49F5-AF8A-BD665353796C}" type="presOf" srcId="{EA161D7E-D32C-4553-89AC-9CF762FCB771}" destId="{FE6D297C-C9E0-4A7D-A12A-BA53DEE78AEC}"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ACE36530-6ADA-42B8-BA3D-6AE286AFD2E1}" srcId="{DF86A6E5-580E-4F2A-B223-B458E5A97CE4}" destId="{407FEB83-F3A2-4716-A74F-77472555A6B7}" srcOrd="5" destOrd="0" parTransId="{F1496A0B-D9FB-4012-A2EF-275315EAFE1F}" sibTransId="{227F95C0-2A51-485A-BEBC-FF92462715E3}"/>
    <dgm:cxn modelId="{0BF1F531-B577-4F87-B547-972708B9014F}" srcId="{AA0CC1A4-89B3-4AA2-AE39-4C1399639CA2}" destId="{676EBA27-C4C2-439B-9AE0-D248173AF8B3}" srcOrd="6" destOrd="0" parTransId="{42F50F28-AD54-4F97-BB06-945F280E0A17}" sibTransId="{AF037BA0-30A7-4C8E-8FE4-DE8D7F463974}"/>
    <dgm:cxn modelId="{361B1136-27F1-4824-A10D-9C7E442C9CDB}" srcId="{639BF8EA-4D33-4B30-911B-6776BADCAC46}" destId="{0FED5600-5F6D-4343-A3C2-F41947421F5D}" srcOrd="5" destOrd="0" parTransId="{77C2C391-AE65-4A2B-88D9-02759F9B5396}" sibTransId="{3ECD1CA7-8847-45B9-9037-5FBFC18304D4}"/>
    <dgm:cxn modelId="{D8894437-F798-436D-9FEA-88B1D37B30CF}" type="presOf" srcId="{B095C2AB-B38D-474E-9B4A-DBA592B2D5CE}" destId="{CD66AAD5-A74B-4989-8AD5-348B79FA87C7}" srcOrd="0" destOrd="6" presId="urn:microsoft.com/office/officeart/2005/8/layout/hList1"/>
    <dgm:cxn modelId="{FFA90138-438A-43B2-A7E8-17B113E8569A}" type="presOf" srcId="{4419A359-B252-4A6D-9E38-E3A02A334867}" destId="{6BCC47BA-0C21-4EC9-8F7B-D9BCA5C8EC21}" srcOrd="0" destOrd="1" presId="urn:microsoft.com/office/officeart/2005/8/layout/hList1"/>
    <dgm:cxn modelId="{474F5F3E-6BE3-430F-B3AB-768AAAF71FED}" type="presOf" srcId="{C7F6E318-28B4-4D4F-BB8C-E7A2E534ECCA}" destId="{6BCC47BA-0C21-4EC9-8F7B-D9BCA5C8EC21}" srcOrd="0" destOrd="6" presId="urn:microsoft.com/office/officeart/2005/8/layout/hList1"/>
    <dgm:cxn modelId="{006B3C3F-44B6-4DF5-9B6D-D42F23BD4F0E}" type="presOf" srcId="{D53ACF52-0EF2-4DC9-A2D2-F0A8A136641D}" destId="{FE6D297C-C9E0-4A7D-A12A-BA53DEE78AEC}" srcOrd="0" destOrd="4" presId="urn:microsoft.com/office/officeart/2005/8/layout/hList1"/>
    <dgm:cxn modelId="{27CD9640-2B48-43FD-9C51-1536D63243DD}" type="presOf" srcId="{DDF629D6-8B98-4E6F-A82C-AE51410E5FD5}" destId="{FE6D297C-C9E0-4A7D-A12A-BA53DEE78AEC}" srcOrd="0" destOrd="5" presId="urn:microsoft.com/office/officeart/2005/8/layout/hList1"/>
    <dgm:cxn modelId="{B172425F-9182-473E-9708-9DBE19E59914}" srcId="{639BF8EA-4D33-4B30-911B-6776BADCAC46}" destId="{643AE4CA-7E24-4B68-97B1-50082BC219B1}" srcOrd="1" destOrd="0" parTransId="{1F52393D-576B-4F00-916F-1F382BCFDBD9}" sibTransId="{44608D15-244E-44E9-AF6F-40F41419E2B0}"/>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B3F9B76E-6297-4A15-9EF7-F9A55FADD408}" srcId="{AA0CC1A4-89B3-4AA2-AE39-4C1399639CA2}" destId="{9DE34E18-9E7E-4649-9790-5482278355DC}" srcOrd="3" destOrd="0" parTransId="{98E7B9BF-4148-44AF-B7F1-B11C49841971}" sibTransId="{C27CA758-F559-44B9-8ABF-FA52E0A53159}"/>
    <dgm:cxn modelId="{46F53550-0107-4711-901A-8C35D4679E93}" type="presOf" srcId="{3F8F7C63-6D9D-4496-99F3-13DF66B8EAD6}" destId="{DEBF50E0-4517-471F-B18E-2795B1F5C0A8}" srcOrd="0" destOrd="0" presId="urn:microsoft.com/office/officeart/2005/8/layout/hList1"/>
    <dgm:cxn modelId="{F1F3C451-97DC-41FA-8329-B467C1CB958C}" srcId="{AA0CC1A4-89B3-4AA2-AE39-4C1399639CA2}" destId="{DDF629D6-8B98-4E6F-A82C-AE51410E5FD5}" srcOrd="5" destOrd="0" parTransId="{67A54B0E-B1E1-480D-8481-6818AF7657FC}" sibTransId="{0247EC67-9592-4C1A-BDE5-CC6B042C7398}"/>
    <dgm:cxn modelId="{F15B0452-0CD7-4E80-85E5-600F0D7A3873}" srcId="{DF86A6E5-580E-4F2A-B223-B458E5A97CE4}" destId="{C7F6E318-28B4-4D4F-BB8C-E7A2E534ECCA}" srcOrd="6" destOrd="0" parTransId="{87133B2A-70E6-4301-BFA5-EBB87E60CBC7}" sibTransId="{A202C802-1E08-4623-83A9-D5B8853F99F6}"/>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C938957C-C2F0-4822-B1C4-8F3C899B29AE}" type="presOf" srcId="{643AE4CA-7E24-4B68-97B1-50082BC219B1}" destId="{569DA3D3-C2E5-4089-A6F0-CF7A0DE5293E}" srcOrd="0" destOrd="1" presId="urn:microsoft.com/office/officeart/2005/8/layout/hList1"/>
    <dgm:cxn modelId="{318BAB88-4CF9-4EE8-A846-C9225DC11EEF}" type="presOf" srcId="{1642A9B8-C06A-4960-A07D-28F4E4D1792F}" destId="{569DA3D3-C2E5-4089-A6F0-CF7A0DE5293E}" srcOrd="0" destOrd="3" presId="urn:microsoft.com/office/officeart/2005/8/layout/hList1"/>
    <dgm:cxn modelId="{3790F588-BD57-4CCE-B91D-33379F88B9D6}" type="presOf" srcId="{F44527D1-3623-4718-A5C7-590A95354660}" destId="{CD66AAD5-A74B-4989-8AD5-348B79FA87C7}" srcOrd="0" destOrd="0" presId="urn:microsoft.com/office/officeart/2005/8/layout/hList1"/>
    <dgm:cxn modelId="{0DE91289-A7A5-40D0-9D78-8790DFCA5FCB}" type="presOf" srcId="{0FED5600-5F6D-4343-A3C2-F41947421F5D}" destId="{569DA3D3-C2E5-4089-A6F0-CF7A0DE5293E}" srcOrd="0" destOrd="5"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237F8099-04C5-477B-B954-6B391C7D5E3B}" type="presOf" srcId="{676EBA27-C4C2-439B-9AE0-D248173AF8B3}" destId="{FE6D297C-C9E0-4A7D-A12A-BA53DEE78AEC}" srcOrd="0" destOrd="6" presId="urn:microsoft.com/office/officeart/2005/8/layout/hList1"/>
    <dgm:cxn modelId="{FAA49D9F-0973-4019-B9FE-FA0BA485DE97}" type="presOf" srcId="{2E20D451-CFE2-4852-A278-7B3E30725DBF}" destId="{FE6D297C-C9E0-4A7D-A12A-BA53DEE78AEC}" srcOrd="0" destOrd="1"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80ECE9A0-66CC-47F2-B613-5CEECBBCB66B}" srcId="{DF86A6E5-580E-4F2A-B223-B458E5A97CE4}" destId="{2F68ECE9-53F0-40BD-BA6F-C245A06145F5}" srcOrd="7" destOrd="0" parTransId="{B9641D1C-9C8F-4BCC-8F7B-DE599D9EC4AD}" sibTransId="{DB91E2C3-63D9-4245-A684-5C7E620927D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F2AACA5-CA68-465F-A649-219B810DDA7E}" srcId="{DF86A6E5-580E-4F2A-B223-B458E5A97CE4}" destId="{8955E30F-384B-4556-92AD-BC46EEAA7131}" srcOrd="3" destOrd="0" parTransId="{DAA588D6-4DB1-47CD-8B2B-2C0074A88935}" sibTransId="{73973CF6-C46F-461A-96E4-6D3F9ABA21E4}"/>
    <dgm:cxn modelId="{1CACE4A7-1CD9-4261-842E-9044B9A0AAD9}" type="presOf" srcId="{52068CC8-5885-429E-A0D7-06FD59E2AB9A}" destId="{6BCC47BA-0C21-4EC9-8F7B-D9BCA5C8EC21}" srcOrd="0" destOrd="8" presId="urn:microsoft.com/office/officeart/2005/8/layout/hList1"/>
    <dgm:cxn modelId="{4CAC5DA8-E267-4F9E-96DB-6FF4BC9DE44B}" type="presOf" srcId="{2F68ECE9-53F0-40BD-BA6F-C245A06145F5}" destId="{6BCC47BA-0C21-4EC9-8F7B-D9BCA5C8EC21}" srcOrd="0" destOrd="7"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83FF3CAD-13EF-46FC-8C0A-B65306D9385C}" srcId="{DF86A6E5-580E-4F2A-B223-B458E5A97CE4}" destId="{52068CC8-5885-429E-A0D7-06FD59E2AB9A}" srcOrd="8" destOrd="0" parTransId="{12C16F63-5044-4ED2-B734-9D1295FBDEC7}" sibTransId="{1384BB76-B716-4016-B148-2F53D7FFC731}"/>
    <dgm:cxn modelId="{533B33B0-F780-445E-9B62-7F84DB009051}" srcId="{AC11CA59-F486-473C-AE1A-BD3E159BD48A}" destId="{639BF8EA-4D33-4B30-911B-6776BADCAC46}" srcOrd="3" destOrd="0" parTransId="{73779F8B-B701-4BB6-9E77-1298E5928771}" sibTransId="{02641D1F-193F-4370-8212-3D28CA0839D7}"/>
    <dgm:cxn modelId="{F8DD75B2-69D9-49C5-9FD0-F080F6E689AB}" srcId="{AA0CC1A4-89B3-4AA2-AE39-4C1399639CA2}" destId="{EA161D7E-D32C-4553-89AC-9CF762FCB771}" srcOrd="2" destOrd="0" parTransId="{B0906C2A-62C0-4FFF-B927-D8AFC5A7843E}" sibTransId="{DBAFFCC2-2C44-4269-9742-40E0DB94EFC9}"/>
    <dgm:cxn modelId="{A492ABB8-EAAF-4965-8981-1877E350ABCF}" srcId="{AA0CC1A4-89B3-4AA2-AE39-4C1399639CA2}" destId="{D53ACF52-0EF2-4DC9-A2D2-F0A8A136641D}" srcOrd="4" destOrd="0" parTransId="{230F018A-1E31-4462-AA26-16CCF09A5B57}" sibTransId="{89D1675F-8B10-4D18-BB3B-355BCF39F03E}"/>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EBB97BD0-B4A1-4C4E-8554-6A03EAB87E25}" srcId="{AA0CC1A4-89B3-4AA2-AE39-4C1399639CA2}" destId="{2E20D451-CFE2-4852-A278-7B3E30725DBF}" srcOrd="1" destOrd="0" parTransId="{59E7D471-59CA-4574-9722-0E8EF64F98FF}" sibTransId="{C1821CCA-9CF6-44E6-B753-A8B216721439}"/>
    <dgm:cxn modelId="{D4F09DD2-D7DC-4C0A-B107-20DDDF7554E9}" srcId="{639BF8EA-4D33-4B30-911B-6776BADCAC46}" destId="{8A005F68-872E-4565-97CF-5F934A8F7106}" srcOrd="0" destOrd="0" parTransId="{6458AC6F-FC93-49FE-B39E-B3BD37FC1330}" sibTransId="{88809219-9B02-4029-97B7-029D87354175}"/>
    <dgm:cxn modelId="{68A983DA-3FF4-467B-8B67-0DBFDBA543A1}" srcId="{639BF8EA-4D33-4B30-911B-6776BADCAC46}" destId="{9142C005-5D65-41B7-8523-7310BF01420C}" srcOrd="4" destOrd="0" parTransId="{E58094E2-8848-49F4-92C0-BDC158F98E66}" sibTransId="{4B81515A-5476-4C74-B341-4DF86489A95E}"/>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840F40E9-3FE4-4857-891B-57DCB4B50262}" type="presOf" srcId="{DDA51F23-E672-4597-B4F4-B3F1B0A24286}" destId="{6BCC47BA-0C21-4EC9-8F7B-D9BCA5C8EC21}"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76829AED-5E07-4EAE-9121-28001410360F}" srcId="{DF86A6E5-580E-4F2A-B223-B458E5A97CE4}" destId="{DDA51F23-E672-4597-B4F4-B3F1B0A24286}" srcOrd="2" destOrd="0" parTransId="{4FC64E57-F15C-4E89-B419-94C92BD1702F}" sibTransId="{A570845A-5133-4902-8830-E052EBCB3AAC}"/>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2C7599FB-9E01-416D-861C-B5C2EDBA1222}" type="presOf" srcId="{DFDE87FF-41B5-422A-B0DE-35065B11DE8D}" destId="{CD66AAD5-A74B-4989-8AD5-348B79FA87C7}" srcOrd="0" destOrd="2" presId="urn:microsoft.com/office/officeart/2005/8/layout/hList1"/>
    <dgm:cxn modelId="{FE5DDEFF-E973-4237-89AC-6F58DE583E17}" srcId="{DF86A6E5-580E-4F2A-B223-B458E5A97CE4}" destId="{4419A359-B252-4A6D-9E38-E3A02A334867}" srcOrd="1" destOrd="0" parTransId="{A52A58DC-A71F-4007-9570-DDED47744BF2}" sibTransId="{72B427D8-DA15-4A76-88D2-06A21DF2BC53}"/>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CDM/blob/master/docs/CDMPoster_a3.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456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13</a:t>
            </a:fld>
            <a:endParaRPr lang="en-US"/>
          </a:p>
        </p:txBody>
      </p:sp>
    </p:spTree>
    <p:extLst>
      <p:ext uri="{BB962C8B-B14F-4D97-AF65-F5344CB8AC3E}">
        <p14:creationId xmlns:p14="http://schemas.microsoft.com/office/powerpoint/2010/main" val="85980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14</a:t>
            </a:fld>
            <a:endParaRPr lang="en-US"/>
          </a:p>
        </p:txBody>
      </p:sp>
    </p:spTree>
    <p:extLst>
      <p:ext uri="{BB962C8B-B14F-4D97-AF65-F5344CB8AC3E}">
        <p14:creationId xmlns:p14="http://schemas.microsoft.com/office/powerpoint/2010/main" val="253447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154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Common Data Service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Data is arguably the most</a:t>
            </a:r>
            <a:r>
              <a:rPr lang="en-US" sz="1200" dirty="0">
                <a:effectLst/>
                <a:latin typeface="Calibri" panose="020F0502020204030204" pitchFamily="34" charset="0"/>
                <a:ea typeface="Calibri" panose="020F0502020204030204" pitchFamily="34" charset="0"/>
                <a:cs typeface="Arial" panose="020B0604020202020204" pitchFamily="34" charset="0"/>
              </a:rPr>
              <a:t> valuable business asset you have, yet, spread across applications, departments, and services. </a:t>
            </a:r>
            <a:r>
              <a:rPr lang="en-US" sz="1200" dirty="0">
                <a:effectLst/>
                <a:latin typeface="Calibri" panose="020F0502020204030204" pitchFamily="34" charset="0"/>
                <a:ea typeface="Calibri" panose="020F0502020204030204" pitchFamily="34" charset="0"/>
                <a:cs typeface="Calibri" panose="020F0502020204030204" pitchFamily="34" charset="0"/>
              </a:rPr>
              <a:t>Many data and compute services have data and logic capabilities that are disjointed from each other. This often requires you to build unique data and logic stacks for each application, and because of this, it can be challenging to build integrated experiences or analyze data across apps.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This is where the </a:t>
            </a:r>
            <a:r>
              <a:rPr lang="en-US" sz="1200" b="1" dirty="0">
                <a:effectLst/>
                <a:latin typeface="Calibri" panose="020F0502020204030204" pitchFamily="34" charset="0"/>
                <a:ea typeface="Calibri" panose="020F0502020204030204" pitchFamily="34" charset="0"/>
                <a:cs typeface="Arial" panose="020B0604020202020204" pitchFamily="34" charset="0"/>
              </a:rPr>
              <a:t>Common Data Service</a:t>
            </a:r>
            <a:r>
              <a:rPr lang="en-US" sz="1200" dirty="0">
                <a:effectLst/>
                <a:latin typeface="Calibri" panose="020F0502020204030204" pitchFamily="34" charset="0"/>
                <a:ea typeface="Calibri" panose="020F0502020204030204" pitchFamily="34" charset="0"/>
                <a:cs typeface="Arial" panose="020B0604020202020204" pitchFamily="34" charset="0"/>
              </a:rPr>
              <a:t> (or CDS) comes in. </a:t>
            </a:r>
            <a:r>
              <a:rPr lang="en-US" sz="1200" dirty="0">
                <a:effectLst/>
                <a:latin typeface="Calibri" panose="020F0502020204030204" pitchFamily="34" charset="0"/>
                <a:ea typeface="Calibri" panose="020F0502020204030204" pitchFamily="34" charset="0"/>
                <a:cs typeface="Calibri" panose="020F0502020204030204" pitchFamily="34" charset="0"/>
              </a:rPr>
              <a:t>Using the CDS your apps and processes can interact with a single set of data shapes and business logic.</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Let me explain…</a:t>
            </a: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is a heterogeneous storage service, for both structured tabular data and unstructured data such as images or log files. It runs in Azure and is shared by Dynamics 365 applications, Microsoft 365 and the Power Platform consisting of Power BI, PowerApps and Microsoft Flow.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understands the shape of your data, and it even understands how to </a:t>
            </a:r>
            <a:r>
              <a:rPr lang="en-US" sz="1200" i="1" dirty="0">
                <a:effectLst/>
                <a:latin typeface="Calibri" panose="020F0502020204030204" pitchFamily="34" charset="0"/>
                <a:ea typeface="Calibri" panose="020F0502020204030204" pitchFamily="34" charset="0"/>
                <a:cs typeface="Calibri" panose="020F0502020204030204" pitchFamily="34" charset="0"/>
              </a:rPr>
              <a:t>best</a:t>
            </a:r>
            <a:r>
              <a:rPr lang="en-US" sz="1200" dirty="0">
                <a:effectLst/>
                <a:latin typeface="Calibri" panose="020F0502020204030204" pitchFamily="34" charset="0"/>
                <a:ea typeface="Calibri" panose="020F0502020204030204" pitchFamily="34" charset="0"/>
                <a:cs typeface="Calibri" panose="020F0502020204030204" pitchFamily="34" charset="0"/>
              </a:rPr>
              <a:t> store different types of data. It will automatically place image assets in blob Storage and text strings in tabular data. For example, it will shape phone number data into a specific type of text string that might be used for making phone calls.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Then beyond the shape of your data, the CDS also understands the business logic over that data. Here the CDS will aggregate values and associated activities, such as in the case of a customer it might maintain related relevant data for that customer, including minimum, maximum, average transaction size and the sum total.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Arial" panose="020B0604020202020204" pitchFamily="34" charset="0"/>
              </a:rPr>
              <a:t>T: </a:t>
            </a:r>
            <a:r>
              <a:rPr lang="en-US" sz="1200" dirty="0">
                <a:effectLst/>
                <a:latin typeface="Calibri" panose="020F0502020204030204" pitchFamily="34" charset="0"/>
                <a:ea typeface="Calibri" panose="020F0502020204030204" pitchFamily="34" charset="0"/>
                <a:cs typeface="Calibri" panose="020F0502020204030204" pitchFamily="34" charset="0"/>
              </a:rPr>
              <a:t>To support a consistent way of shaping and connecting your data, we’ve open sourced the schemas we use in CDS – this is the foundation of what we call the Common Data Model or CDM. </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Calibri" panose="020F0502020204030204" pitchFamily="34" charset="0"/>
              </a:rPr>
              <a:t>&lt;click&gt;</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r>
              <a:rPr lang="en-US" i="1" dirty="0">
                <a:latin typeface="Segoe UI" panose="020B0502040204020203" pitchFamily="34" charset="0"/>
              </a:rPr>
              <a:t>Summary: </a:t>
            </a:r>
            <a:r>
              <a:rPr lang="en-US" dirty="0">
                <a:latin typeface="Segoe UI" panose="020B0502040204020203" pitchFamily="34" charset="0"/>
              </a:rPr>
              <a:t>At the core, the Common Data Services is a Microsoft Azure-based Cloud data storage service that allows you to surface data from multiple applications (including Dynamics 365, Office 365, and other similar Azure or non-Azure-based services) and make them all available at the central place.</a:t>
            </a:r>
          </a:p>
          <a:p>
            <a:endParaRPr lang="en-US" dirty="0">
              <a:latin typeface="Segoe UI" panose="020B0502040204020203" pitchFamily="34"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2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The Common Data Model </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b="0" dirty="0">
                <a:effectLst/>
                <a:latin typeface="Calibri" panose="020F0502020204030204" pitchFamily="34" charset="0"/>
                <a:ea typeface="Calibri" panose="020F0502020204030204" pitchFamily="34" charset="0"/>
                <a:cs typeface="Calibri" panose="020F0502020204030204" pitchFamily="34" charset="0"/>
              </a:rPr>
              <a:t>CDM </a:t>
            </a:r>
            <a:r>
              <a:rPr lang="en-US" sz="1200" dirty="0">
                <a:effectLst/>
                <a:latin typeface="Calibri" panose="020F0502020204030204" pitchFamily="34" charset="0"/>
                <a:ea typeface="Calibri" panose="020F0502020204030204" pitchFamily="34" charset="0"/>
                <a:cs typeface="Calibri" panose="020F0502020204030204" pitchFamily="34" charset="0"/>
              </a:rPr>
              <a:t>defines entities, attributes, semantic metadata, and relationships to provide consistency in how data is defined and connected across applications.  And our partners across industries like Healthcare, Retail, Financial Analytics, Education, and Automotive have helped extend the CDM with industry-specific, common interoperable schemas.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CDS is also a powerful source for analytics that you can integrate with other data sources.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Using Power BI Dataflows, you can also export data from the CDS into an Azure Data Lake or your preferred location, for analysis. Conversely, you can transform your data into CDM form using Power BI dataflows, making it ready for the CDS or other services to access.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Connectors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Then to integrate your systems and business processes with Dynamics 365 and the Common Data </a:t>
            </a: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Service, there are hundreds of pre-built connectors covering popular data platforms and Apps to allow you to connect to your existing systems for both read-only processes—such as a one-time batch operation—and read-write communications, such as order fulfillment.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connectors take care of which App API’s to call, how to authenticate, and how to pass data back-and-forth between applications with shared workflows.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This now makes it easier to query, interact with, and exchange information — whether that’s Dynamics 365 data, or data within your office collaboration tools, internal databases, external systems such as Adobe and SAP or in professional and social networks such as LinkedIn and Twitter.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can also create your own connectors for your internal apps, and if you’d like more granular control, Microsoft Azure provides the developer tools and languages of your choice to do more custom development</a:t>
            </a:r>
            <a:endParaRPr lang="en-US" b="1" dirty="0"/>
          </a:p>
          <a:p>
            <a:endParaRPr lang="en-US" b="0" dirty="0"/>
          </a:p>
          <a:p>
            <a:r>
              <a:rPr lang="en-US" b="1" dirty="0"/>
              <a:t>T: </a:t>
            </a:r>
            <a:r>
              <a:rPr lang="en-US" b="0" dirty="0"/>
              <a:t>So how do we enable all of this to work together?</a:t>
            </a:r>
            <a:endParaRPr lang="en-US" b="1" dirty="0"/>
          </a:p>
          <a:p>
            <a:endParaRPr lang="en-US" b="1" dirty="0"/>
          </a:p>
          <a:p>
            <a:r>
              <a:rPr lang="en-US" b="1" dirty="0"/>
              <a:t>&lt;click&gt;</a:t>
            </a:r>
          </a:p>
          <a:p>
            <a:r>
              <a:rPr lang="en-US" b="1" dirty="0"/>
              <a:t>---------------------------</a:t>
            </a:r>
          </a:p>
          <a:p>
            <a:endParaRPr lang="en-US" b="1" dirty="0"/>
          </a:p>
          <a:p>
            <a:r>
              <a:rPr lang="en-US" b="1" dirty="0"/>
              <a:t>For additional information, go to </a:t>
            </a:r>
            <a:r>
              <a:rPr lang="en-US" dirty="0">
                <a:hlinkClick r:id="rId3"/>
              </a:rPr>
              <a:t>https://github.com/Microsoft/CDM/blob/master/docs/CDMPoster_a3.pdf</a:t>
            </a:r>
            <a:endParaRPr lang="en-US" dirty="0"/>
          </a:p>
          <a:p>
            <a:pPr marL="171450" indent="-171450">
              <a:buFont typeface="Arial" panose="020B0604020202020204" pitchFamily="34" charset="0"/>
              <a:buChar char="•"/>
            </a:pPr>
            <a:r>
              <a:rPr lang="en-US" dirty="0"/>
              <a:t>CDM is an open-sourced definition of modular and extensible business entities with semantic metadata that simplify the challenges of application development and data integration.</a:t>
            </a:r>
          </a:p>
          <a:p>
            <a:pPr marL="171450" indent="-171450">
              <a:buFont typeface="Arial" panose="020B0604020202020204" pitchFamily="34" charset="0"/>
              <a:buChar char="•"/>
            </a:pPr>
            <a:r>
              <a:rPr lang="en-US" dirty="0"/>
              <a:t>CDM unifies data in a well-known schema with semantic consistency.</a:t>
            </a:r>
          </a:p>
          <a:p>
            <a:pPr marL="171450" indent="-171450">
              <a:buFont typeface="Arial" panose="020B0604020202020204" pitchFamily="34" charset="0"/>
              <a:buChar char="•"/>
            </a:pPr>
            <a:r>
              <a:rPr lang="en-US" dirty="0"/>
              <a:t>App developers and backend integrators can develop independently. </a:t>
            </a:r>
          </a:p>
          <a:p>
            <a:pPr marL="171450" indent="-171450">
              <a:buFont typeface="Arial" panose="020B0604020202020204" pitchFamily="34" charset="0"/>
              <a:buChar char="•"/>
            </a:pPr>
            <a:r>
              <a:rPr lang="en-US" dirty="0"/>
              <a:t>Enables quick application deployment and development, out-of-the-box intelligence, and much more. </a:t>
            </a:r>
          </a:p>
          <a:p>
            <a:pPr marL="171450" indent="-171450">
              <a:buFont typeface="Arial" panose="020B0604020202020204" pitchFamily="34" charset="0"/>
              <a:buChar char="•"/>
            </a:pPr>
            <a:endParaRPr lang="en-US" dirty="0"/>
          </a:p>
          <a:p>
            <a:r>
              <a:rPr lang="en-US" dirty="0"/>
              <a:t>There’s a growing collection of solutions that store data in CDM form: </a:t>
            </a:r>
          </a:p>
          <a:p>
            <a:pPr marL="171450" indent="-171450">
              <a:buFontTx/>
              <a:buChar char="-"/>
            </a:pPr>
            <a:r>
              <a:rPr lang="en-US" dirty="0"/>
              <a:t>Power BI</a:t>
            </a:r>
          </a:p>
          <a:p>
            <a:pPr marL="171450" indent="-171450">
              <a:buFontTx/>
              <a:buChar char="-"/>
            </a:pPr>
            <a:r>
              <a:rPr lang="en-US" dirty="0"/>
              <a:t>Dynamics 365</a:t>
            </a:r>
          </a:p>
          <a:p>
            <a:pPr marL="171450" indent="-171450">
              <a:buFontTx/>
              <a:buChar char="-"/>
            </a:pPr>
            <a:r>
              <a:rPr lang="en-US" dirty="0"/>
              <a:t>PowerApps</a:t>
            </a:r>
          </a:p>
          <a:p>
            <a:pPr marL="171450" indent="-171450">
              <a:buFontTx/>
              <a:buChar char="-"/>
            </a:pPr>
            <a:r>
              <a:rPr lang="en-US" dirty="0"/>
              <a:t>Azure</a:t>
            </a:r>
          </a:p>
          <a:p>
            <a:pPr marL="0" indent="0">
              <a:buFontTx/>
              <a:buNone/>
            </a:pPr>
            <a:endParaRPr lang="en-US" dirty="0"/>
          </a:p>
          <a:p>
            <a:r>
              <a:rPr lang="en-US" sz="1200" b="0" i="0" kern="1200" dirty="0">
                <a:solidFill>
                  <a:schemeClr val="tx1"/>
                </a:solidFill>
                <a:effectLst/>
                <a:latin typeface="+mn-lt"/>
                <a:ea typeface="+mn-ea"/>
                <a:cs typeface="+mn-cs"/>
              </a:rPr>
              <a:t>The Common Data Model simplifies this process by providing a shared data language for business and analytical applications to use. The Common Data Model metadata system enables consistency of data and its meaning across applications and business processes (such as PowerApps, Power BI, Dynamics 365, and Azure), which store data in conformance with the Common Data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metadata system, the Common Data Model includes a set of standardized, extensible data schemas that Microsoft and its partners have published (ODI). This collection of predefined schemas includes entities, attributes, semantic metadata, and relationships. The schemas represent commonly used concepts and activities, such as Account and Campaign, to simplify the creation, aggregation, and analysis of data. </a:t>
            </a:r>
          </a:p>
          <a:p>
            <a:endParaRPr lang="en-US" b="0" dirty="0"/>
          </a:p>
          <a:p>
            <a:r>
              <a:rPr lang="en-US" sz="1200" b="0" i="0" kern="1200" dirty="0">
                <a:solidFill>
                  <a:schemeClr val="tx1"/>
                </a:solidFill>
                <a:effectLst/>
                <a:latin typeface="+mn-lt"/>
                <a:ea typeface="+mn-ea"/>
                <a:cs typeface="+mn-cs"/>
              </a:rPr>
              <a:t>In other words, the Common Data Model offers these benefits: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Structural and semantic consistency across applications and deployments.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integration and disambiguation of data that’s collected from processes, digital interactions, product telemetry, people interactions, and so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unified shape where data integrations can combine existing enterprise data with other sources and use that data holistically to develop apps or derive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Ability to extend the schema and Common Data Model standard entities to tailor the model to your organization.</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22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5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2/18/2020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8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13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2/18/2020 6:55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280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44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2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55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8262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25489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6.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8.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8.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8.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762" r:id="rId17"/>
    <p:sldLayoutId id="2147483763" r:id="rId18"/>
    <p:sldLayoutId id="214748379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8.svg"/><Relationship Id="rId4" Type="http://schemas.openxmlformats.org/officeDocument/2006/relationships/image" Target="../media/image40.sv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3.svg"/><Relationship Id="rId2" Type="http://schemas.openxmlformats.org/officeDocument/2006/relationships/notesSlide" Target="../notesSlides/notesSlide11.xml"/><Relationship Id="rId16"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5" Type="http://schemas.openxmlformats.org/officeDocument/2006/relationships/image" Target="../media/image53.pn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sv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5.svg"/><Relationship Id="rId25" Type="http://schemas.openxmlformats.org/officeDocument/2006/relationships/image" Target="../media/image63.sv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24" Type="http://schemas.openxmlformats.org/officeDocument/2006/relationships/image" Target="../media/image45.png"/><Relationship Id="rId5" Type="http://schemas.openxmlformats.org/officeDocument/2006/relationships/image" Target="../media/image53.png"/><Relationship Id="rId15" Type="http://schemas.openxmlformats.org/officeDocument/2006/relationships/image" Target="../media/image62.svg"/><Relationship Id="rId23" Type="http://schemas.openxmlformats.org/officeDocument/2006/relationships/image" Target="../media/image71.svg"/><Relationship Id="rId10" Type="http://schemas.openxmlformats.org/officeDocument/2006/relationships/image" Target="../media/image57.png"/><Relationship Id="rId19" Type="http://schemas.openxmlformats.org/officeDocument/2006/relationships/image" Target="../media/image67.sv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microsoft.com/office/2007/relationships/hdphoto" Target="../media/hdphoto3.wdp"/><Relationship Id="rId26" Type="http://schemas.openxmlformats.org/officeDocument/2006/relationships/image" Target="../media/image92.png"/><Relationship Id="rId3" Type="http://schemas.openxmlformats.org/officeDocument/2006/relationships/image" Target="../media/image72.png"/><Relationship Id="rId21" Type="http://schemas.openxmlformats.org/officeDocument/2006/relationships/image" Target="../media/image88.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5.png"/><Relationship Id="rId25" Type="http://schemas.openxmlformats.org/officeDocument/2006/relationships/image" Target="../media/image91.png"/><Relationship Id="rId2" Type="http://schemas.openxmlformats.org/officeDocument/2006/relationships/notesSlide" Target="../notesSlides/notesSlide13.xml"/><Relationship Id="rId16" Type="http://schemas.openxmlformats.org/officeDocument/2006/relationships/image" Target="../media/image84.png"/><Relationship Id="rId20" Type="http://schemas.openxmlformats.org/officeDocument/2006/relationships/image" Target="../media/image87.png"/><Relationship Id="rId29"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0.png"/><Relationship Id="rId5" Type="http://schemas.openxmlformats.org/officeDocument/2006/relationships/image" Target="../media/image74.png"/><Relationship Id="rId15" Type="http://schemas.openxmlformats.org/officeDocument/2006/relationships/image" Target="../media/image83.png"/><Relationship Id="rId23" Type="http://schemas.microsoft.com/office/2007/relationships/hdphoto" Target="../media/hdphoto4.wdp"/><Relationship Id="rId28" Type="http://schemas.openxmlformats.org/officeDocument/2006/relationships/image" Target="../media/image94.svg"/><Relationship Id="rId10" Type="http://schemas.openxmlformats.org/officeDocument/2006/relationships/image" Target="../media/image79.png"/><Relationship Id="rId19" Type="http://schemas.openxmlformats.org/officeDocument/2006/relationships/image" Target="../media/image86.png"/><Relationship Id="rId4" Type="http://schemas.openxmlformats.org/officeDocument/2006/relationships/image" Target="../media/image73.png"/><Relationship Id="rId9" Type="http://schemas.openxmlformats.org/officeDocument/2006/relationships/image" Target="../media/image78.png"/><Relationship Id="rId14" Type="http://schemas.microsoft.com/office/2007/relationships/hdphoto" Target="../media/hdphoto2.wdp"/><Relationship Id="rId22" Type="http://schemas.openxmlformats.org/officeDocument/2006/relationships/image" Target="../media/image89.png"/><Relationship Id="rId27" Type="http://schemas.openxmlformats.org/officeDocument/2006/relationships/image" Target="../media/image93.png"/><Relationship Id="rId30" Type="http://schemas.openxmlformats.org/officeDocument/2006/relationships/image" Target="../media/image96.png"/></Relationships>
</file>

<file path=ppt/slides/_rels/slide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16.xml"/><Relationship Id="rId16" Type="http://schemas.openxmlformats.org/officeDocument/2006/relationships/image" Target="../media/image113.svg"/><Relationship Id="rId20"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19" Type="http://schemas.openxmlformats.org/officeDocument/2006/relationships/image" Target="../media/image116.emf"/><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10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3707449"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228599"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245122"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9009074"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471401"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itle 1">
            <a:extLst>
              <a:ext uri="{FF2B5EF4-FFF2-40B4-BE49-F238E27FC236}">
                <a16:creationId xmlns:a16="http://schemas.microsoft.com/office/drawing/2014/main" id="{AEC68BDE-2807-4E28-A951-F66817C2131D}"/>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Why internal data (Common Data Service)?</a:t>
            </a:r>
          </a:p>
        </p:txBody>
      </p:sp>
    </p:spTree>
    <p:extLst>
      <p:ext uri="{BB962C8B-B14F-4D97-AF65-F5344CB8AC3E}">
        <p14:creationId xmlns:p14="http://schemas.microsoft.com/office/powerpoint/2010/main" val="201052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239253"/>
            <a:ext cx="11018520" cy="2556982"/>
          </a:xfrm>
        </p:spPr>
        <p:txBody>
          <a:bodyPr/>
          <a:lstStyle/>
          <a:p>
            <a:pPr>
              <a:lnSpc>
                <a:spcPct val="200000"/>
              </a:lnSpc>
            </a:pPr>
            <a:r>
              <a:rPr lang="en-US" dirty="0"/>
              <a:t>The Common Data Service </a:t>
            </a:r>
            <a:r>
              <a:rPr lang="en-US" i="1" dirty="0">
                <a:solidFill>
                  <a:srgbClr val="D83B01"/>
                </a:solidFill>
              </a:rPr>
              <a:t>easily structures </a:t>
            </a:r>
            <a:r>
              <a:rPr lang="en-US" dirty="0"/>
              <a:t>a </a:t>
            </a:r>
            <a:r>
              <a:rPr lang="en-US" i="1" dirty="0">
                <a:solidFill>
                  <a:srgbClr val="D83B01"/>
                </a:solidFill>
              </a:rPr>
              <a:t>variety of data </a:t>
            </a:r>
            <a:r>
              <a:rPr lang="en-US" i="1" dirty="0"/>
              <a:t>and </a:t>
            </a:r>
            <a:r>
              <a:rPr lang="en-US" i="1" dirty="0">
                <a:solidFill>
                  <a:srgbClr val="D83B01"/>
                </a:solidFill>
              </a:rPr>
              <a:t>business logic </a:t>
            </a:r>
            <a:r>
              <a:rPr lang="en-US" dirty="0"/>
              <a:t>to support </a:t>
            </a:r>
            <a:r>
              <a:rPr lang="en-US" i="1" dirty="0">
                <a:solidFill>
                  <a:srgbClr val="D83B01"/>
                </a:solidFill>
              </a:rPr>
              <a:t>interconnected applications </a:t>
            </a:r>
            <a:r>
              <a:rPr lang="en-US" i="1" dirty="0"/>
              <a:t>and processes </a:t>
            </a:r>
            <a:r>
              <a:rPr lang="en-US" dirty="0"/>
              <a:t>in a </a:t>
            </a:r>
            <a:r>
              <a:rPr lang="en-US" i="1" dirty="0">
                <a:solidFill>
                  <a:srgbClr val="D83B01"/>
                </a:solidFill>
              </a:rPr>
              <a:t>secure and compliant manner</a:t>
            </a:r>
          </a:p>
        </p:txBody>
      </p:sp>
      <p:sp>
        <p:nvSpPr>
          <p:cNvPr id="4" name="Title 1">
            <a:extLst>
              <a:ext uri="{FF2B5EF4-FFF2-40B4-BE49-F238E27FC236}">
                <a16:creationId xmlns:a16="http://schemas.microsoft.com/office/drawing/2014/main" id="{29348614-6D7B-4542-8E82-40971E4FFFC6}"/>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What is the Common Data Service?</a:t>
            </a:r>
          </a:p>
        </p:txBody>
      </p:sp>
    </p:spTree>
    <p:extLst>
      <p:ext uri="{BB962C8B-B14F-4D97-AF65-F5344CB8AC3E}">
        <p14:creationId xmlns:p14="http://schemas.microsoft.com/office/powerpoint/2010/main" val="18041591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9CF4EC68-20DA-4255-B79A-16C183B21C54}"/>
              </a:ext>
            </a:extLst>
          </p:cNvPr>
          <p:cNvSpPr/>
          <p:nvPr/>
        </p:nvSpPr>
        <p:spPr bwMode="auto">
          <a:xfrm>
            <a:off x="5093240" y="2820994"/>
            <a:ext cx="2011680" cy="201168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B07CB59-151D-4023-BF1F-E7E15F2FF190}"/>
              </a:ext>
            </a:extLst>
          </p:cNvPr>
          <p:cNvSpPr/>
          <p:nvPr/>
        </p:nvSpPr>
        <p:spPr bwMode="auto">
          <a:xfrm>
            <a:off x="3587960" y="1388830"/>
            <a:ext cx="5029200" cy="502920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DB18305-2713-41B0-8D56-F257DAA1E09C}"/>
              </a:ext>
            </a:extLst>
          </p:cNvPr>
          <p:cNvSpPr/>
          <p:nvPr/>
        </p:nvSpPr>
        <p:spPr bwMode="auto">
          <a:xfrm>
            <a:off x="7357902" y="149915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9DF96CD-225F-43EB-B8C9-9DA7D8F128A1}"/>
              </a:ext>
            </a:extLst>
          </p:cNvPr>
          <p:cNvSpPr/>
          <p:nvPr/>
        </p:nvSpPr>
        <p:spPr bwMode="auto">
          <a:xfrm>
            <a:off x="3280602" y="1486311"/>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76F791E-AFF4-4610-AEEF-DA989C0CE6DF}"/>
              </a:ext>
            </a:extLst>
          </p:cNvPr>
          <p:cNvSpPr/>
          <p:nvPr/>
        </p:nvSpPr>
        <p:spPr bwMode="auto">
          <a:xfrm>
            <a:off x="3315894" y="500781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873002CD-DB58-40CA-A36E-4717617A21D6}"/>
              </a:ext>
            </a:extLst>
          </p:cNvPr>
          <p:cNvSpPr/>
          <p:nvPr/>
        </p:nvSpPr>
        <p:spPr bwMode="auto">
          <a:xfrm>
            <a:off x="7331078" y="4985572"/>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B4873D6-4A23-4937-B753-BD674C70DF69}"/>
              </a:ext>
            </a:extLst>
          </p:cNvPr>
          <p:cNvGrpSpPr/>
          <p:nvPr/>
        </p:nvGrpSpPr>
        <p:grpSpPr>
          <a:xfrm>
            <a:off x="3584811" y="1863130"/>
            <a:ext cx="1020792" cy="836962"/>
            <a:chOff x="3805319" y="1977002"/>
            <a:chExt cx="1020792" cy="836962"/>
          </a:xfrm>
        </p:grpSpPr>
        <p:pic>
          <p:nvPicPr>
            <p:cNvPr id="12" name="Graphic 11">
              <a:extLst>
                <a:ext uri="{FF2B5EF4-FFF2-40B4-BE49-F238E27FC236}">
                  <a16:creationId xmlns:a16="http://schemas.microsoft.com/office/drawing/2014/main" id="{18BCD732-F8B5-4A73-A551-86922A82D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3" name="TextBox 12">
              <a:extLst>
                <a:ext uri="{FF2B5EF4-FFF2-40B4-BE49-F238E27FC236}">
                  <a16:creationId xmlns:a16="http://schemas.microsoft.com/office/drawing/2014/main" id="{4CD31E80-8FE9-46DE-ADD9-15AB9517CA64}"/>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20" name="Group 19">
            <a:extLst>
              <a:ext uri="{FF2B5EF4-FFF2-40B4-BE49-F238E27FC236}">
                <a16:creationId xmlns:a16="http://schemas.microsoft.com/office/drawing/2014/main" id="{C8A45269-C3C1-4931-9C50-DE8C23C24CB6}"/>
              </a:ext>
            </a:extLst>
          </p:cNvPr>
          <p:cNvGrpSpPr/>
          <p:nvPr/>
        </p:nvGrpSpPr>
        <p:grpSpPr>
          <a:xfrm>
            <a:off x="7639940" y="1858915"/>
            <a:ext cx="1419015" cy="1110853"/>
            <a:chOff x="7282078" y="2103287"/>
            <a:chExt cx="1419015" cy="1110853"/>
          </a:xfrm>
        </p:grpSpPr>
        <p:pic>
          <p:nvPicPr>
            <p:cNvPr id="15" name="Graphic 14">
              <a:extLst>
                <a:ext uri="{FF2B5EF4-FFF2-40B4-BE49-F238E27FC236}">
                  <a16:creationId xmlns:a16="http://schemas.microsoft.com/office/drawing/2014/main" id="{0D47E438-07E6-48B0-A44C-27CDE03A3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6" name="TextBox 15">
              <a:extLst>
                <a:ext uri="{FF2B5EF4-FFF2-40B4-BE49-F238E27FC236}">
                  <a16:creationId xmlns:a16="http://schemas.microsoft.com/office/drawing/2014/main" id="{30C1C353-C134-4F4E-BA25-B7198F2344A4}"/>
                </a:ext>
              </a:extLst>
            </p:cNvPr>
            <p:cNvSpPr txBox="1"/>
            <p:nvPr/>
          </p:nvSpPr>
          <p:spPr>
            <a:xfrm>
              <a:off x="7282078" y="2598587"/>
              <a:ext cx="141901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7" name="Group 16">
            <a:extLst>
              <a:ext uri="{FF2B5EF4-FFF2-40B4-BE49-F238E27FC236}">
                <a16:creationId xmlns:a16="http://schemas.microsoft.com/office/drawing/2014/main" id="{B49FF269-040D-4C14-A0F7-9B4DA42E0041}"/>
              </a:ext>
            </a:extLst>
          </p:cNvPr>
          <p:cNvGrpSpPr/>
          <p:nvPr/>
        </p:nvGrpSpPr>
        <p:grpSpPr>
          <a:xfrm>
            <a:off x="7447949" y="5298360"/>
            <a:ext cx="1309333" cy="812602"/>
            <a:chOff x="3504189" y="4902989"/>
            <a:chExt cx="1309333" cy="812602"/>
          </a:xfrm>
        </p:grpSpPr>
        <p:pic>
          <p:nvPicPr>
            <p:cNvPr id="18" name="Graphic 17">
              <a:extLst>
                <a:ext uri="{FF2B5EF4-FFF2-40B4-BE49-F238E27FC236}">
                  <a16:creationId xmlns:a16="http://schemas.microsoft.com/office/drawing/2014/main" id="{188276C7-2450-480B-ABD7-CD3FC55705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9" name="TextBox 18">
              <a:extLst>
                <a:ext uri="{FF2B5EF4-FFF2-40B4-BE49-F238E27FC236}">
                  <a16:creationId xmlns:a16="http://schemas.microsoft.com/office/drawing/2014/main" id="{D98FE5A7-1173-446A-ABB0-458C83FDDE5F}"/>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5" name="Group 4">
            <a:extLst>
              <a:ext uri="{FF2B5EF4-FFF2-40B4-BE49-F238E27FC236}">
                <a16:creationId xmlns:a16="http://schemas.microsoft.com/office/drawing/2014/main" id="{30F68ED0-7A3B-453C-97E2-27ABAFDE32DF}"/>
              </a:ext>
            </a:extLst>
          </p:cNvPr>
          <p:cNvGrpSpPr/>
          <p:nvPr/>
        </p:nvGrpSpPr>
        <p:grpSpPr>
          <a:xfrm>
            <a:off x="5584223" y="3267527"/>
            <a:ext cx="1029715" cy="1381942"/>
            <a:chOff x="5584223" y="3267527"/>
            <a:chExt cx="1029715" cy="1381942"/>
          </a:xfrm>
        </p:grpSpPr>
        <p:pic>
          <p:nvPicPr>
            <p:cNvPr id="35" name="Graphic 34">
              <a:extLst>
                <a:ext uri="{FF2B5EF4-FFF2-40B4-BE49-F238E27FC236}">
                  <a16:creationId xmlns:a16="http://schemas.microsoft.com/office/drawing/2014/main" id="{C997E00B-FDD6-4187-A17B-A6D348AC6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4223" y="3267527"/>
              <a:ext cx="1029715" cy="1029715"/>
            </a:xfrm>
            <a:prstGeom prst="rect">
              <a:avLst/>
            </a:prstGeom>
          </p:spPr>
        </p:pic>
        <p:sp>
          <p:nvSpPr>
            <p:cNvPr id="36" name="TextBox 35">
              <a:extLst>
                <a:ext uri="{FF2B5EF4-FFF2-40B4-BE49-F238E27FC236}">
                  <a16:creationId xmlns:a16="http://schemas.microsoft.com/office/drawing/2014/main" id="{05E5B0BD-2D43-42A0-8E32-503B09DC0ACE}"/>
                </a:ext>
              </a:extLst>
            </p:cNvPr>
            <p:cNvSpPr txBox="1"/>
            <p:nvPr/>
          </p:nvSpPr>
          <p:spPr>
            <a:xfrm>
              <a:off x="5824290" y="4341692"/>
              <a:ext cx="589209"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latin typeface="+mj-lt"/>
                </a:rPr>
                <a:t>CDS</a:t>
              </a:r>
            </a:p>
          </p:txBody>
        </p:sp>
      </p:grpSp>
      <p:grpSp>
        <p:nvGrpSpPr>
          <p:cNvPr id="3" name="Group 2">
            <a:extLst>
              <a:ext uri="{FF2B5EF4-FFF2-40B4-BE49-F238E27FC236}">
                <a16:creationId xmlns:a16="http://schemas.microsoft.com/office/drawing/2014/main" id="{79D13122-16B2-459D-8A7E-E395B876E147}"/>
              </a:ext>
            </a:extLst>
          </p:cNvPr>
          <p:cNvGrpSpPr/>
          <p:nvPr/>
        </p:nvGrpSpPr>
        <p:grpSpPr>
          <a:xfrm>
            <a:off x="3540361" y="5160402"/>
            <a:ext cx="1141338" cy="1044059"/>
            <a:chOff x="3540361" y="5160402"/>
            <a:chExt cx="1141338" cy="1044059"/>
          </a:xfrm>
        </p:grpSpPr>
        <p:sp>
          <p:nvSpPr>
            <p:cNvPr id="21" name="TextBox 20">
              <a:extLst>
                <a:ext uri="{FF2B5EF4-FFF2-40B4-BE49-F238E27FC236}">
                  <a16:creationId xmlns:a16="http://schemas.microsoft.com/office/drawing/2014/main" id="{00D71C97-086B-4D49-A7E3-7FF8AAFB9F51}"/>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37" name="Graphic 36">
              <a:extLst>
                <a:ext uri="{FF2B5EF4-FFF2-40B4-BE49-F238E27FC236}">
                  <a16:creationId xmlns:a16="http://schemas.microsoft.com/office/drawing/2014/main" id="{38AF35D1-26F8-4386-9FF3-C178B0D17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6652" y="5160402"/>
              <a:ext cx="698454" cy="717161"/>
            </a:xfrm>
            <a:prstGeom prst="rect">
              <a:avLst/>
            </a:prstGeom>
          </p:spPr>
        </p:pic>
      </p:grpSp>
      <p:sp>
        <p:nvSpPr>
          <p:cNvPr id="4" name="Rectangle 3">
            <a:extLst>
              <a:ext uri="{FF2B5EF4-FFF2-40B4-BE49-F238E27FC236}">
                <a16:creationId xmlns:a16="http://schemas.microsoft.com/office/drawing/2014/main" id="{B951D373-FAB2-440F-9E6C-17F24F7E50D8}"/>
              </a:ext>
            </a:extLst>
          </p:cNvPr>
          <p:cNvSpPr/>
          <p:nvPr/>
        </p:nvSpPr>
        <p:spPr bwMode="auto">
          <a:xfrm>
            <a:off x="3068320" y="1178560"/>
            <a:ext cx="6096000" cy="5540587"/>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21558038-25B6-48C4-A8B7-22364AD3940B}"/>
              </a:ext>
            </a:extLst>
          </p:cNvPr>
          <p:cNvSpPr txBox="1"/>
          <p:nvPr/>
        </p:nvSpPr>
        <p:spPr>
          <a:xfrm rot="16200000">
            <a:off x="1986986" y="3749541"/>
            <a:ext cx="179985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Platform</a:t>
            </a:r>
          </a:p>
        </p:txBody>
      </p:sp>
      <p:sp>
        <p:nvSpPr>
          <p:cNvPr id="29" name="Title 1">
            <a:extLst>
              <a:ext uri="{FF2B5EF4-FFF2-40B4-BE49-F238E27FC236}">
                <a16:creationId xmlns:a16="http://schemas.microsoft.com/office/drawing/2014/main" id="{8BBA4A98-5690-4DD6-894E-EB2260AD23AC}"/>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a:t>
            </a:r>
          </a:p>
        </p:txBody>
      </p:sp>
    </p:spTree>
    <p:extLst>
      <p:ext uri="{BB962C8B-B14F-4D97-AF65-F5344CB8AC3E}">
        <p14:creationId xmlns:p14="http://schemas.microsoft.com/office/powerpoint/2010/main" val="79268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25" grpId="0" animBg="1"/>
      <p:bldP spid="26" grpId="0" animBg="1"/>
      <p:bldP spid="27" grpId="0" animBg="1"/>
      <p:bldP spid="28" grpId="0" animBg="1"/>
      <p:bldP spid="4"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1918197"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Common Data Service. . . Runs on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47223" y="2277714"/>
            <a:ext cx="1215154" cy="1292083"/>
            <a:chOff x="210397" y="2298424"/>
            <a:chExt cx="623122" cy="662570"/>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0397" y="2298424"/>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40779" y="2692691"/>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562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500"/>
                                        <p:tgtEl>
                                          <p:spTgt spid="217"/>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161"/>
                                        </p:tgtEl>
                                        <p:attrNameLst>
                                          <p:attrName>style.visibility</p:attrName>
                                        </p:attrNameLst>
                                      </p:cBhvr>
                                      <p:to>
                                        <p:strVal val="visible"/>
                                      </p:to>
                                    </p:set>
                                    <p:animEffect transition="in" filter="fade">
                                      <p:cBhvr>
                                        <p:cTn id="36" dur="500"/>
                                        <p:tgtEl>
                                          <p:spTgt spid="161"/>
                                        </p:tgtEl>
                                      </p:cBhvr>
                                    </p:animEffect>
                                  </p:childTnLst>
                                </p:cTn>
                              </p:par>
                              <p:par>
                                <p:cTn id="37" presetID="10"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par>
                                <p:cTn id="52" presetID="10" presetClass="entr" presetSubtype="0" fill="hold" nodeType="with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fade">
                                      <p:cBhvr>
                                        <p:cTn id="54" dur="500"/>
                                        <p:tgtEl>
                                          <p:spTgt spid="165"/>
                                        </p:tgtEl>
                                      </p:cBhvr>
                                    </p:animEffect>
                                  </p:childTnLst>
                                </p:cTn>
                              </p:par>
                              <p:par>
                                <p:cTn id="55" presetID="10" presetClass="entr" presetSubtype="0" fill="hold" nodeType="withEffect">
                                  <p:stCondLst>
                                    <p:cond delay="0"/>
                                  </p:stCondLst>
                                  <p:childTnLst>
                                    <p:set>
                                      <p:cBhvr>
                                        <p:cTn id="56" dur="1" fill="hold">
                                          <p:stCondLst>
                                            <p:cond delay="0"/>
                                          </p:stCondLst>
                                        </p:cTn>
                                        <p:tgtEl>
                                          <p:spTgt spid="166"/>
                                        </p:tgtEl>
                                        <p:attrNameLst>
                                          <p:attrName>style.visibility</p:attrName>
                                        </p:attrNameLst>
                                      </p:cBhvr>
                                      <p:to>
                                        <p:strVal val="visible"/>
                                      </p:to>
                                    </p:set>
                                    <p:animEffect transition="in" filter="fade">
                                      <p:cBhvr>
                                        <p:cTn id="57" dur="500"/>
                                        <p:tgtEl>
                                          <p:spTgt spid="1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9"/>
                                        </p:tgtEl>
                                        <p:attrNameLst>
                                          <p:attrName>style.visibility</p:attrName>
                                        </p:attrNameLst>
                                      </p:cBhvr>
                                      <p:to>
                                        <p:strVal val="visible"/>
                                      </p:to>
                                    </p:set>
                                    <p:animEffect transition="in" filter="fade">
                                      <p:cBhvr>
                                        <p:cTn id="60" dur="500"/>
                                        <p:tgtEl>
                                          <p:spTgt spid="10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fade">
                                      <p:cBhvr>
                                        <p:cTn id="77" dur="500"/>
                                        <p:tgtEl>
                                          <p:spTgt spid="1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fade">
                                      <p:cBhvr>
                                        <p:cTn id="80" dur="500"/>
                                        <p:tgtEl>
                                          <p:spTgt spid="1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fade">
                                      <p:cBhvr>
                                        <p:cTn id="83" dur="500"/>
                                        <p:tgtEl>
                                          <p:spTgt spid="1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0"/>
                                  </p:stCondLst>
                                  <p:childTnLst>
                                    <p:set>
                                      <p:cBhvr>
                                        <p:cTn id="94" dur="1" fill="hold">
                                          <p:stCondLst>
                                            <p:cond delay="0"/>
                                          </p:stCondLst>
                                        </p:cTn>
                                        <p:tgtEl>
                                          <p:spTgt spid="135"/>
                                        </p:tgtEl>
                                        <p:attrNameLst>
                                          <p:attrName>style.visibility</p:attrName>
                                        </p:attrNameLst>
                                      </p:cBhvr>
                                      <p:to>
                                        <p:strVal val="visible"/>
                                      </p:to>
                                    </p:set>
                                    <p:animEffect transition="in" filter="fade">
                                      <p:cBhvr>
                                        <p:cTn id="95" dur="500"/>
                                        <p:tgtEl>
                                          <p:spTgt spid="1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9" grpId="0" animBg="1"/>
      <p:bldP spid="102" grpId="0"/>
      <p:bldP spid="1029" grpId="0"/>
      <p:bldP spid="217" grpId="0"/>
      <p:bldP spid="123" grpId="0"/>
      <p:bldP spid="124" grpId="0"/>
      <p:bldP spid="125" grpId="0"/>
      <p:bldP spid="130"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2191999"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 . . Extends with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89" name="Rectangle 188">
            <a:extLst>
              <a:ext uri="{FF2B5EF4-FFF2-40B4-BE49-F238E27FC236}">
                <a16:creationId xmlns:a16="http://schemas.microsoft.com/office/drawing/2014/main" id="{58872AD9-EC56-4F90-8DA5-160347E68B0E}"/>
              </a:ext>
            </a:extLst>
          </p:cNvPr>
          <p:cNvSpPr/>
          <p:nvPr/>
        </p:nvSpPr>
        <p:spPr>
          <a:xfrm>
            <a:off x="9523279" y="4440089"/>
            <a:ext cx="176246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Service Bus</a:t>
            </a:r>
          </a:p>
        </p:txBody>
      </p:sp>
      <p:sp>
        <p:nvSpPr>
          <p:cNvPr id="192" name="Rectangle 191">
            <a:extLst>
              <a:ext uri="{FF2B5EF4-FFF2-40B4-BE49-F238E27FC236}">
                <a16:creationId xmlns:a16="http://schemas.microsoft.com/office/drawing/2014/main" id="{B73078D3-ABD0-4B35-BEEE-04F4D2A0815C}"/>
              </a:ext>
            </a:extLst>
          </p:cNvPr>
          <p:cNvSpPr/>
          <p:nvPr/>
        </p:nvSpPr>
        <p:spPr>
          <a:xfrm>
            <a:off x="9393523" y="5618509"/>
            <a:ext cx="209161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App Services</a:t>
            </a:r>
          </a:p>
        </p:txBody>
      </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58009" y="2288744"/>
            <a:ext cx="1215154" cy="1290115"/>
            <a:chOff x="215928" y="2304081"/>
            <a:chExt cx="623122" cy="661561"/>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5928" y="2304081"/>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53275" y="2697339"/>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sp>
        <p:nvSpPr>
          <p:cNvPr id="117" name="Rectangle 116">
            <a:extLst>
              <a:ext uri="{FF2B5EF4-FFF2-40B4-BE49-F238E27FC236}">
                <a16:creationId xmlns:a16="http://schemas.microsoft.com/office/drawing/2014/main" id="{4550F76E-61B1-4300-ACB2-F308D09F96C5}"/>
              </a:ext>
            </a:extLst>
          </p:cNvPr>
          <p:cNvSpPr/>
          <p:nvPr/>
        </p:nvSpPr>
        <p:spPr>
          <a:xfrm>
            <a:off x="9308009" y="1963314"/>
            <a:ext cx="2252013"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120" name="Rectangle 119">
            <a:extLst>
              <a:ext uri="{FF2B5EF4-FFF2-40B4-BE49-F238E27FC236}">
                <a16:creationId xmlns:a16="http://schemas.microsoft.com/office/drawing/2014/main" id="{1082DF5D-6376-45E4-B9E0-1AD0ED722A8B}"/>
              </a:ext>
            </a:extLst>
          </p:cNvPr>
          <p:cNvSpPr/>
          <p:nvPr/>
        </p:nvSpPr>
        <p:spPr>
          <a:xfrm>
            <a:off x="9410596" y="3192782"/>
            <a:ext cx="2091612"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Hubs</a:t>
            </a:r>
          </a:p>
        </p:txBody>
      </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F21967E-2A10-4534-8709-CEF93B24C1B0}"/>
              </a:ext>
            </a:extLst>
          </p:cNvPr>
          <p:cNvSpPr txBox="1"/>
          <p:nvPr/>
        </p:nvSpPr>
        <p:spPr>
          <a:xfrm>
            <a:off x="8673908" y="6043397"/>
            <a:ext cx="3334857" cy="338554"/>
          </a:xfrm>
          <a:prstGeom prst="rect">
            <a:avLst/>
          </a:prstGeom>
          <a:noFill/>
        </p:spPr>
        <p:txBody>
          <a:bodyPr wrap="square" rtlCol="0">
            <a:spAutoFit/>
          </a:bodyPr>
          <a:lstStyle/>
          <a:p>
            <a:pPr algn="ctr"/>
            <a:r>
              <a:rPr lang="en-US" sz="1600" err="1">
                <a:latin typeface="Segoe UI" panose="020B0502040204020203" pitchFamily="34" charset="0"/>
                <a:cs typeface="Segoe UI" panose="020B0502040204020203" pitchFamily="34" charset="0"/>
              </a:rPr>
              <a:t>Eventing</a:t>
            </a:r>
            <a:r>
              <a:rPr lang="en-US" sz="1600">
                <a:latin typeface="Segoe UI" panose="020B0502040204020203" pitchFamily="34" charset="0"/>
                <a:cs typeface="Segoe UI" panose="020B0502040204020203" pitchFamily="34" charset="0"/>
              </a:rPr>
              <a:t> + Extensibility</a:t>
            </a:r>
          </a:p>
        </p:txBody>
      </p: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grpSp>
        <p:nvGrpSpPr>
          <p:cNvPr id="7" name="Group 6">
            <a:extLst>
              <a:ext uri="{FF2B5EF4-FFF2-40B4-BE49-F238E27FC236}">
                <a16:creationId xmlns:a16="http://schemas.microsoft.com/office/drawing/2014/main" id="{4867FBE8-FA0F-4C12-9D10-91BD02F40DDC}"/>
              </a:ext>
            </a:extLst>
          </p:cNvPr>
          <p:cNvGrpSpPr/>
          <p:nvPr/>
        </p:nvGrpSpPr>
        <p:grpSpPr>
          <a:xfrm>
            <a:off x="9120507" y="1144097"/>
            <a:ext cx="2607760" cy="856168"/>
            <a:chOff x="9482229" y="1144097"/>
            <a:chExt cx="2607760" cy="856168"/>
          </a:xfrm>
        </p:grpSpPr>
        <p:pic>
          <p:nvPicPr>
            <p:cNvPr id="24" name="Graphic 23">
              <a:extLst>
                <a:ext uri="{FF2B5EF4-FFF2-40B4-BE49-F238E27FC236}">
                  <a16:creationId xmlns:a16="http://schemas.microsoft.com/office/drawing/2014/main" id="{2F88160C-84DE-4DCD-AACE-2A45EC7FAE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2229" y="1144097"/>
              <a:ext cx="824054" cy="856168"/>
            </a:xfrm>
            <a:prstGeom prst="rect">
              <a:avLst/>
            </a:prstGeom>
          </p:spPr>
        </p:pic>
        <p:pic>
          <p:nvPicPr>
            <p:cNvPr id="93" name="Graphic 92">
              <a:extLst>
                <a:ext uri="{FF2B5EF4-FFF2-40B4-BE49-F238E27FC236}">
                  <a16:creationId xmlns:a16="http://schemas.microsoft.com/office/drawing/2014/main" id="{7246B10C-776C-4651-846F-F13E9E31CE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74082" y="1144097"/>
              <a:ext cx="824054" cy="856168"/>
            </a:xfrm>
            <a:prstGeom prst="rect">
              <a:avLst/>
            </a:prstGeom>
          </p:spPr>
        </p:pic>
        <p:pic>
          <p:nvPicPr>
            <p:cNvPr id="103" name="Graphic 102">
              <a:extLst>
                <a:ext uri="{FF2B5EF4-FFF2-40B4-BE49-F238E27FC236}">
                  <a16:creationId xmlns:a16="http://schemas.microsoft.com/office/drawing/2014/main" id="{C322F89A-92BD-4443-B193-03C78A5150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65935" y="1144097"/>
              <a:ext cx="824054" cy="856168"/>
            </a:xfrm>
            <a:prstGeom prst="rect">
              <a:avLst/>
            </a:prstGeom>
          </p:spPr>
        </p:pic>
      </p:grpSp>
      <p:grpSp>
        <p:nvGrpSpPr>
          <p:cNvPr id="116" name="Group 115">
            <a:extLst>
              <a:ext uri="{FF2B5EF4-FFF2-40B4-BE49-F238E27FC236}">
                <a16:creationId xmlns:a16="http://schemas.microsoft.com/office/drawing/2014/main" id="{F59ED79B-008C-491E-9135-22E6F0C8CD07}"/>
              </a:ext>
            </a:extLst>
          </p:cNvPr>
          <p:cNvGrpSpPr/>
          <p:nvPr/>
        </p:nvGrpSpPr>
        <p:grpSpPr>
          <a:xfrm>
            <a:off x="9116006" y="3650737"/>
            <a:ext cx="2522255" cy="776399"/>
            <a:chOff x="9493280" y="3650210"/>
            <a:chExt cx="2699246" cy="770865"/>
          </a:xfrm>
        </p:grpSpPr>
        <p:pic>
          <p:nvPicPr>
            <p:cNvPr id="118" name="Graphic 117">
              <a:extLst>
                <a:ext uri="{FF2B5EF4-FFF2-40B4-BE49-F238E27FC236}">
                  <a16:creationId xmlns:a16="http://schemas.microsoft.com/office/drawing/2014/main" id="{E0953428-8D16-4876-B1C2-56651B3301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3280" y="3650210"/>
              <a:ext cx="822960" cy="770865"/>
            </a:xfrm>
            <a:prstGeom prst="rect">
              <a:avLst/>
            </a:prstGeom>
          </p:spPr>
        </p:pic>
        <p:pic>
          <p:nvPicPr>
            <p:cNvPr id="131" name="Graphic 130">
              <a:extLst>
                <a:ext uri="{FF2B5EF4-FFF2-40B4-BE49-F238E27FC236}">
                  <a16:creationId xmlns:a16="http://schemas.microsoft.com/office/drawing/2014/main" id="{A0E7EA57-34E7-4782-B847-577585D5E9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42975" y="3650210"/>
              <a:ext cx="822960" cy="770865"/>
            </a:xfrm>
            <a:prstGeom prst="rect">
              <a:avLst/>
            </a:prstGeom>
          </p:spPr>
        </p:pic>
        <p:pic>
          <p:nvPicPr>
            <p:cNvPr id="133" name="Graphic 132">
              <a:extLst>
                <a:ext uri="{FF2B5EF4-FFF2-40B4-BE49-F238E27FC236}">
                  <a16:creationId xmlns:a16="http://schemas.microsoft.com/office/drawing/2014/main" id="{DD0B242A-1E21-4F64-9CD9-C7C1D81971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69566" y="3650210"/>
              <a:ext cx="822960" cy="770865"/>
            </a:xfrm>
            <a:prstGeom prst="rect">
              <a:avLst/>
            </a:prstGeom>
          </p:spPr>
        </p:pic>
      </p:grpSp>
      <p:grpSp>
        <p:nvGrpSpPr>
          <p:cNvPr id="13" name="Group 12">
            <a:extLst>
              <a:ext uri="{FF2B5EF4-FFF2-40B4-BE49-F238E27FC236}">
                <a16:creationId xmlns:a16="http://schemas.microsoft.com/office/drawing/2014/main" id="{00989995-47C9-480E-8075-AA8305ACD045}"/>
              </a:ext>
            </a:extLst>
          </p:cNvPr>
          <p:cNvGrpSpPr/>
          <p:nvPr/>
        </p:nvGrpSpPr>
        <p:grpSpPr>
          <a:xfrm>
            <a:off x="9121054" y="4860474"/>
            <a:ext cx="2578404" cy="776399"/>
            <a:chOff x="9482776" y="4860474"/>
            <a:chExt cx="2578404" cy="776399"/>
          </a:xfrm>
        </p:grpSpPr>
        <p:pic>
          <p:nvPicPr>
            <p:cNvPr id="172" name="Graphic 171">
              <a:extLst>
                <a:ext uri="{FF2B5EF4-FFF2-40B4-BE49-F238E27FC236}">
                  <a16:creationId xmlns:a16="http://schemas.microsoft.com/office/drawing/2014/main" id="{2C72B4CA-B4F5-4356-8C75-85D92EC1AB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2776" y="4860474"/>
              <a:ext cx="776399" cy="776399"/>
            </a:xfrm>
            <a:prstGeom prst="rect">
              <a:avLst/>
            </a:prstGeom>
          </p:spPr>
        </p:pic>
        <p:pic>
          <p:nvPicPr>
            <p:cNvPr id="134" name="Graphic 133">
              <a:extLst>
                <a:ext uri="{FF2B5EF4-FFF2-40B4-BE49-F238E27FC236}">
                  <a16:creationId xmlns:a16="http://schemas.microsoft.com/office/drawing/2014/main" id="{68FDF7B6-B2C2-4177-90DC-2BF78CF5BB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5350" y="4860474"/>
              <a:ext cx="783728" cy="776399"/>
            </a:xfrm>
            <a:prstGeom prst="rect">
              <a:avLst/>
            </a:prstGeom>
          </p:spPr>
        </p:pic>
        <p:pic>
          <p:nvPicPr>
            <p:cNvPr id="136" name="Graphic 135">
              <a:extLst>
                <a:ext uri="{FF2B5EF4-FFF2-40B4-BE49-F238E27FC236}">
                  <a16:creationId xmlns:a16="http://schemas.microsoft.com/office/drawing/2014/main" id="{F520BD9E-7506-404C-8604-38EB06BE97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84781" y="4860474"/>
              <a:ext cx="776399" cy="776399"/>
            </a:xfrm>
            <a:prstGeom prst="rect">
              <a:avLst/>
            </a:prstGeom>
          </p:spPr>
        </p:pic>
      </p:grpSp>
      <p:grpSp>
        <p:nvGrpSpPr>
          <p:cNvPr id="137" name="Group 136">
            <a:extLst>
              <a:ext uri="{FF2B5EF4-FFF2-40B4-BE49-F238E27FC236}">
                <a16:creationId xmlns:a16="http://schemas.microsoft.com/office/drawing/2014/main" id="{AE2637EE-6BCD-409B-B29F-601F02E62A82}"/>
              </a:ext>
            </a:extLst>
          </p:cNvPr>
          <p:cNvGrpSpPr/>
          <p:nvPr/>
        </p:nvGrpSpPr>
        <p:grpSpPr>
          <a:xfrm>
            <a:off x="9128470" y="2423325"/>
            <a:ext cx="2599250" cy="776399"/>
            <a:chOff x="9490192" y="2423325"/>
            <a:chExt cx="2599250" cy="776399"/>
          </a:xfrm>
        </p:grpSpPr>
        <p:pic>
          <p:nvPicPr>
            <p:cNvPr id="145" name="Graphic 144">
              <a:extLst>
                <a:ext uri="{FF2B5EF4-FFF2-40B4-BE49-F238E27FC236}">
                  <a16:creationId xmlns:a16="http://schemas.microsoft.com/office/drawing/2014/main" id="{4A2CCBE5-F08A-4604-A4E7-F5E0FEB7A0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90192" y="2423325"/>
              <a:ext cx="822960" cy="776399"/>
            </a:xfrm>
            <a:prstGeom prst="rect">
              <a:avLst/>
            </a:prstGeom>
          </p:spPr>
        </p:pic>
        <p:pic>
          <p:nvPicPr>
            <p:cNvPr id="146" name="Graphic 145">
              <a:extLst>
                <a:ext uri="{FF2B5EF4-FFF2-40B4-BE49-F238E27FC236}">
                  <a16:creationId xmlns:a16="http://schemas.microsoft.com/office/drawing/2014/main" id="{DCDAA278-18D7-446A-A0CE-F6CB53E0578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378337" y="2423325"/>
              <a:ext cx="822960" cy="776399"/>
            </a:xfrm>
            <a:prstGeom prst="rect">
              <a:avLst/>
            </a:prstGeom>
          </p:spPr>
        </p:pic>
        <p:pic>
          <p:nvPicPr>
            <p:cNvPr id="147" name="Graphic 146">
              <a:extLst>
                <a:ext uri="{FF2B5EF4-FFF2-40B4-BE49-F238E27FC236}">
                  <a16:creationId xmlns:a16="http://schemas.microsoft.com/office/drawing/2014/main" id="{38ECC8FE-22EC-4E21-A0F3-C5E72D99EA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266482" y="2423325"/>
              <a:ext cx="822960" cy="776399"/>
            </a:xfrm>
            <a:prstGeom prst="rect">
              <a:avLst/>
            </a:prstGeom>
          </p:spPr>
        </p:pic>
      </p:gr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Right 166">
            <a:extLst>
              <a:ext uri="{FF2B5EF4-FFF2-40B4-BE49-F238E27FC236}">
                <a16:creationId xmlns:a16="http://schemas.microsoft.com/office/drawing/2014/main" id="{2AA5FF4F-5527-489B-BDF9-42AF6529DFE2}"/>
              </a:ext>
            </a:extLst>
          </p:cNvPr>
          <p:cNvSpPr/>
          <p:nvPr/>
        </p:nvSpPr>
        <p:spPr>
          <a:xfrm>
            <a:off x="8501172"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6530B3F-7A08-4CC9-9A7D-7389318A847A}"/>
              </a:ext>
            </a:extLst>
          </p:cNvPr>
          <p:cNvSpPr/>
          <p:nvPr/>
        </p:nvSpPr>
        <p:spPr>
          <a:xfrm>
            <a:off x="8872235" y="892471"/>
            <a:ext cx="3045957"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Tree>
    <p:extLst>
      <p:ext uri="{BB962C8B-B14F-4D97-AF65-F5344CB8AC3E}">
        <p14:creationId xmlns:p14="http://schemas.microsoft.com/office/powerpoint/2010/main" val="46071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7"/>
                                        </p:tgtEl>
                                        <p:attrNameLst>
                                          <p:attrName>style.visibility</p:attrName>
                                        </p:attrNameLst>
                                      </p:cBhvr>
                                      <p:to>
                                        <p:strVal val="visible"/>
                                      </p:to>
                                    </p:set>
                                    <p:animEffect transition="in" filter="fade">
                                      <p:cBhvr>
                                        <p:cTn id="34" dur="500"/>
                                        <p:tgtEl>
                                          <p:spTgt spid="1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2" grpId="0"/>
      <p:bldP spid="117" grpId="0"/>
      <p:bldP spid="120" grpId="0"/>
      <p:bldP spid="132" grpId="0"/>
      <p:bldP spid="167" grpId="0" animBg="1"/>
      <p:bldP spid="1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0" y="0"/>
            <a:ext cx="9671305" cy="1107996"/>
          </a:xfrm>
        </p:spPr>
        <p:txBody>
          <a:bodyPr>
            <a:normAutofit/>
          </a:bodyPr>
          <a:lstStyle/>
          <a:p>
            <a:r>
              <a:rPr lang="en-US" sz="4000" b="1" spc="-147" dirty="0">
                <a:ln w="3175">
                  <a:noFill/>
                </a:ln>
                <a:solidFill>
                  <a:srgbClr val="7030A0"/>
                </a:solidFill>
                <a:ea typeface="+mn-ea"/>
                <a:cs typeface="Segoe UI" pitchFamily="34" charset="0"/>
              </a:rPr>
              <a:t>Common Data Service: 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0" y="0"/>
            <a:ext cx="12192000" cy="757989"/>
          </a:xfrm>
        </p:spPr>
        <p:txBody>
          <a:bodyPr>
            <a:normAutofit/>
          </a:bodyPr>
          <a:lstStyle/>
          <a:p>
            <a:r>
              <a:rPr lang="en-US" sz="4000" b="1" spc="-147" dirty="0">
                <a:ln w="3175">
                  <a:noFill/>
                </a:ln>
                <a:solidFill>
                  <a:srgbClr val="7030A0"/>
                </a:solidFill>
                <a:ea typeface="+mn-ea"/>
                <a:cs typeface="Segoe UI" pitchFamily="34" charset="0"/>
              </a:rPr>
              <a:t>Add multiple images and rich file types to CDS entities</a:t>
            </a:r>
          </a:p>
        </p:txBody>
      </p:sp>
      <p:pic>
        <p:nvPicPr>
          <p:cNvPr id="5" name="Picture 4" descr="A screenshot of a social media post&#10;&#10;Description automatically generated">
            <a:extLst>
              <a:ext uri="{FF2B5EF4-FFF2-40B4-BE49-F238E27FC236}">
                <a16:creationId xmlns:a16="http://schemas.microsoft.com/office/drawing/2014/main" id="{EDE66BD3-9DD0-4A06-B036-2D361E23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507" y="1691126"/>
            <a:ext cx="5826986" cy="3475747"/>
          </a:xfrm>
          <a:prstGeom prst="rect">
            <a:avLst/>
          </a:prstGeom>
        </p:spPr>
      </p:pic>
    </p:spTree>
    <p:extLst>
      <p:ext uri="{BB962C8B-B14F-4D97-AF65-F5344CB8AC3E}">
        <p14:creationId xmlns:p14="http://schemas.microsoft.com/office/powerpoint/2010/main" val="21151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8021" y="0"/>
            <a:ext cx="11471215" cy="613611"/>
          </a:xfrm>
        </p:spPr>
        <p:txBody>
          <a:bodyPr>
            <a:normAutofit fontScale="90000"/>
          </a:bodyPr>
          <a:lstStyle/>
          <a:p>
            <a:r>
              <a:rPr lang="en-US" b="1" spc="-147" dirty="0">
                <a:ln w="3175">
                  <a:noFill/>
                </a:ln>
                <a:solidFill>
                  <a:srgbClr val="7030A0"/>
                </a:solidFill>
                <a:ea typeface="+mn-ea"/>
                <a:cs typeface="Segoe UI" pitchFamily="34" charset="0"/>
              </a:rPr>
              <a:t>Unified Interface updates</a:t>
            </a:r>
          </a:p>
        </p:txBody>
      </p:sp>
      <p:pic>
        <p:nvPicPr>
          <p:cNvPr id="4" name="Picture 3" descr="A screenshot of a cell phone&#10;&#10;Description automatically generated">
            <a:extLst>
              <a:ext uri="{FF2B5EF4-FFF2-40B4-BE49-F238E27FC236}">
                <a16:creationId xmlns:a16="http://schemas.microsoft.com/office/drawing/2014/main" id="{E5D4923F-D463-4103-93D9-F9AAF22E4FA9}"/>
              </a:ext>
            </a:extLst>
          </p:cNvPr>
          <p:cNvPicPr>
            <a:picLocks noChangeAspect="1"/>
          </p:cNvPicPr>
          <p:nvPr/>
        </p:nvPicPr>
        <p:blipFill rotWithShape="1">
          <a:blip r:embed="rId2">
            <a:extLst>
              <a:ext uri="{28A0092B-C50C-407E-A947-70E740481C1C}">
                <a14:useLocalDpi xmlns:a14="http://schemas.microsoft.com/office/drawing/2010/main" val="0"/>
              </a:ext>
            </a:extLst>
          </a:blip>
          <a:srcRect b="15163"/>
          <a:stretch/>
        </p:blipFill>
        <p:spPr>
          <a:xfrm>
            <a:off x="1197721" y="1217937"/>
            <a:ext cx="9989063" cy="5026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4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A6BDFC69-C316-4557-89C2-B56E59BAF032}"/>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C1ED9902-BB6A-464F-A66C-C52EC943B26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Provides storage service for both structured tabular data and unstructured data </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Understands how to best store different types of data</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Applies business logic over data</a:t>
            </a:r>
          </a:p>
        </p:txBody>
      </p:sp>
      <p:sp>
        <p:nvSpPr>
          <p:cNvPr id="114" name="TextBox 113">
            <a:extLst>
              <a:ext uri="{FF2B5EF4-FFF2-40B4-BE49-F238E27FC236}">
                <a16:creationId xmlns:a16="http://schemas.microsoft.com/office/drawing/2014/main" id="{DE524D91-6703-4F8C-9A48-F80865F130D2}"/>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
        <p:nvSpPr>
          <p:cNvPr id="116" name="Rectangle 115">
            <a:extLst>
              <a:ext uri="{FF2B5EF4-FFF2-40B4-BE49-F238E27FC236}">
                <a16:creationId xmlns:a16="http://schemas.microsoft.com/office/drawing/2014/main" id="{075F4E8F-C1EE-432D-B9ED-FAA70A82A5AF}"/>
              </a:ext>
            </a:extLst>
          </p:cNvPr>
          <p:cNvSpPr/>
          <p:nvPr/>
        </p:nvSpPr>
        <p:spPr bwMode="auto">
          <a:xfrm>
            <a:off x="5491686" y="511977"/>
            <a:ext cx="6382513" cy="477520"/>
          </a:xfrm>
          <a:prstGeom prst="rect">
            <a:avLst/>
          </a:prstGeom>
          <a:solidFill>
            <a:srgbClr val="50E6FF"/>
          </a:solidFill>
          <a:ln w="3175" cap="flat" cmpd="sng" algn="ctr">
            <a:solidFill>
              <a:srgbClr val="008272"/>
            </a:solid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PowerApps – Model Driven Apps (Forms, Views, Grids, Dashboards) </a:t>
            </a:r>
          </a:p>
        </p:txBody>
      </p:sp>
      <p:sp>
        <p:nvSpPr>
          <p:cNvPr id="118" name="Rectangle 117">
            <a:extLst>
              <a:ext uri="{FF2B5EF4-FFF2-40B4-BE49-F238E27FC236}">
                <a16:creationId xmlns:a16="http://schemas.microsoft.com/office/drawing/2014/main" id="{F93CB78C-13EB-4B9D-8C78-45FFDEB83D5A}"/>
              </a:ext>
            </a:extLst>
          </p:cNvPr>
          <p:cNvSpPr/>
          <p:nvPr/>
        </p:nvSpPr>
        <p:spPr bwMode="auto">
          <a:xfrm>
            <a:off x="5491686" y="1113640"/>
            <a:ext cx="475488" cy="5232383"/>
          </a:xfrm>
          <a:prstGeom prst="rect">
            <a:avLst/>
          </a:prstGeom>
          <a:solidFill>
            <a:schemeClr val="accent1"/>
          </a:solidFill>
          <a:ln w="3175" cap="flat" cmpd="sng" algn="ctr">
            <a:solidFill>
              <a:srgbClr val="008272"/>
            </a:solidFill>
            <a:prstDash val="solid"/>
            <a:headEnd type="none" w="med" len="med"/>
            <a:tailEnd type="none" w="med" len="med"/>
          </a:ln>
          <a:effectLst/>
        </p:spPr>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Common Data Service</a:t>
            </a:r>
          </a:p>
        </p:txBody>
      </p:sp>
      <p:sp>
        <p:nvSpPr>
          <p:cNvPr id="119" name="Rectangle 118">
            <a:extLst>
              <a:ext uri="{FF2B5EF4-FFF2-40B4-BE49-F238E27FC236}">
                <a16:creationId xmlns:a16="http://schemas.microsoft.com/office/drawing/2014/main" id="{B3388F42-CCFD-4247-9B1D-B48767FFFD5E}"/>
              </a:ext>
            </a:extLst>
          </p:cNvPr>
          <p:cNvSpPr/>
          <p:nvPr/>
        </p:nvSpPr>
        <p:spPr bwMode="auto">
          <a:xfrm>
            <a:off x="5967174" y="1113640"/>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API Tier</a:t>
            </a:r>
          </a:p>
        </p:txBody>
      </p:sp>
      <p:sp>
        <p:nvSpPr>
          <p:cNvPr id="120" name="Rectangle 119">
            <a:extLst>
              <a:ext uri="{FF2B5EF4-FFF2-40B4-BE49-F238E27FC236}">
                <a16:creationId xmlns:a16="http://schemas.microsoft.com/office/drawing/2014/main" id="{47669A0C-23B7-41DE-9A0D-D8939B177761}"/>
              </a:ext>
            </a:extLst>
          </p:cNvPr>
          <p:cNvSpPr/>
          <p:nvPr/>
        </p:nvSpPr>
        <p:spPr bwMode="auto">
          <a:xfrm>
            <a:off x="5967174" y="2200442"/>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Integration Tier</a:t>
            </a:r>
          </a:p>
        </p:txBody>
      </p:sp>
      <p:sp>
        <p:nvSpPr>
          <p:cNvPr id="121" name="Rectangle 120">
            <a:extLst>
              <a:ext uri="{FF2B5EF4-FFF2-40B4-BE49-F238E27FC236}">
                <a16:creationId xmlns:a16="http://schemas.microsoft.com/office/drawing/2014/main" id="{0DE08A21-72E1-4C6B-B9B0-B60A5B738C5A}"/>
              </a:ext>
            </a:extLst>
          </p:cNvPr>
          <p:cNvSpPr/>
          <p:nvPr/>
        </p:nvSpPr>
        <p:spPr bwMode="auto">
          <a:xfrm>
            <a:off x="5967174" y="3287245"/>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Logic Tier</a:t>
            </a:r>
          </a:p>
        </p:txBody>
      </p:sp>
      <p:sp>
        <p:nvSpPr>
          <p:cNvPr id="122" name="Rectangle 121">
            <a:extLst>
              <a:ext uri="{FF2B5EF4-FFF2-40B4-BE49-F238E27FC236}">
                <a16:creationId xmlns:a16="http://schemas.microsoft.com/office/drawing/2014/main" id="{D240663D-4752-4DC5-BB1D-7F06CDFED0CD}"/>
              </a:ext>
            </a:extLst>
          </p:cNvPr>
          <p:cNvSpPr/>
          <p:nvPr/>
        </p:nvSpPr>
        <p:spPr bwMode="auto">
          <a:xfrm>
            <a:off x="5967174" y="4374047"/>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Metadata Tier</a:t>
            </a:r>
          </a:p>
        </p:txBody>
      </p:sp>
      <p:sp>
        <p:nvSpPr>
          <p:cNvPr id="123" name="Rectangle 122">
            <a:extLst>
              <a:ext uri="{FF2B5EF4-FFF2-40B4-BE49-F238E27FC236}">
                <a16:creationId xmlns:a16="http://schemas.microsoft.com/office/drawing/2014/main" id="{0FC1F578-9488-476D-B46D-1DD731380623}"/>
              </a:ext>
            </a:extLst>
          </p:cNvPr>
          <p:cNvSpPr/>
          <p:nvPr/>
        </p:nvSpPr>
        <p:spPr bwMode="auto">
          <a:xfrm>
            <a:off x="5967174" y="5460850"/>
            <a:ext cx="4858050" cy="88517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Storage Tier</a:t>
            </a:r>
          </a:p>
        </p:txBody>
      </p:sp>
      <p:sp>
        <p:nvSpPr>
          <p:cNvPr id="124" name="Rectangle 123">
            <a:extLst>
              <a:ext uri="{FF2B5EF4-FFF2-40B4-BE49-F238E27FC236}">
                <a16:creationId xmlns:a16="http://schemas.microsoft.com/office/drawing/2014/main" id="{2192EB0B-8160-4CA0-B77A-1307FA62B111}"/>
              </a:ext>
            </a:extLst>
          </p:cNvPr>
          <p:cNvSpPr/>
          <p:nvPr/>
        </p:nvSpPr>
        <p:spPr bwMode="auto">
          <a:xfrm>
            <a:off x="5967174"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SOAP API</a:t>
            </a:r>
          </a:p>
        </p:txBody>
      </p:sp>
      <p:sp>
        <p:nvSpPr>
          <p:cNvPr id="125" name="Rectangle 124">
            <a:extLst>
              <a:ext uri="{FF2B5EF4-FFF2-40B4-BE49-F238E27FC236}">
                <a16:creationId xmlns:a16="http://schemas.microsoft.com/office/drawing/2014/main" id="{86A914D2-7197-4E0B-9459-44AAA81625D7}"/>
              </a:ext>
            </a:extLst>
          </p:cNvPr>
          <p:cNvSpPr/>
          <p:nvPr/>
        </p:nvSpPr>
        <p:spPr bwMode="auto">
          <a:xfrm>
            <a:off x="7189421"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REST API + Connector</a:t>
            </a:r>
          </a:p>
        </p:txBody>
      </p:sp>
      <p:sp>
        <p:nvSpPr>
          <p:cNvPr id="126" name="Rectangle 125">
            <a:extLst>
              <a:ext uri="{FF2B5EF4-FFF2-40B4-BE49-F238E27FC236}">
                <a16:creationId xmlns:a16="http://schemas.microsoft.com/office/drawing/2014/main" id="{CDE5AC32-8A25-4B9E-8BB3-77499957E405}"/>
              </a:ext>
            </a:extLst>
          </p:cNvPr>
          <p:cNvSpPr/>
          <p:nvPr/>
        </p:nvSpPr>
        <p:spPr bwMode="auto">
          <a:xfrm>
            <a:off x="8411668"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OData API</a:t>
            </a:r>
          </a:p>
        </p:txBody>
      </p:sp>
      <p:sp>
        <p:nvSpPr>
          <p:cNvPr id="127" name="Rectangle 126">
            <a:extLst>
              <a:ext uri="{FF2B5EF4-FFF2-40B4-BE49-F238E27FC236}">
                <a16:creationId xmlns:a16="http://schemas.microsoft.com/office/drawing/2014/main" id="{10F0B8E5-B7C9-4A99-A256-F2D121D01C74}"/>
              </a:ext>
            </a:extLst>
          </p:cNvPr>
          <p:cNvSpPr/>
          <p:nvPr/>
        </p:nvSpPr>
        <p:spPr bwMode="auto">
          <a:xfrm>
            <a:off x="9633915"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Authentication</a:t>
            </a:r>
          </a:p>
        </p:txBody>
      </p:sp>
      <p:cxnSp>
        <p:nvCxnSpPr>
          <p:cNvPr id="128" name="Straight Connector 127">
            <a:extLst>
              <a:ext uri="{FF2B5EF4-FFF2-40B4-BE49-F238E27FC236}">
                <a16:creationId xmlns:a16="http://schemas.microsoft.com/office/drawing/2014/main" id="{7ABF5676-D670-4C38-BD5B-0CAB73BB6624}"/>
              </a:ext>
            </a:extLst>
          </p:cNvPr>
          <p:cNvCxnSpPr/>
          <p:nvPr/>
        </p:nvCxnSpPr>
        <p:spPr>
          <a:xfrm>
            <a:off x="7144566"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29" name="Straight Connector 128">
            <a:extLst>
              <a:ext uri="{FF2B5EF4-FFF2-40B4-BE49-F238E27FC236}">
                <a16:creationId xmlns:a16="http://schemas.microsoft.com/office/drawing/2014/main" id="{C43DDB31-25D8-4167-8BE2-B31852E49A75}"/>
              </a:ext>
            </a:extLst>
          </p:cNvPr>
          <p:cNvCxnSpPr/>
          <p:nvPr/>
        </p:nvCxnSpPr>
        <p:spPr>
          <a:xfrm>
            <a:off x="8366813"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0" name="Straight Connector 129">
            <a:extLst>
              <a:ext uri="{FF2B5EF4-FFF2-40B4-BE49-F238E27FC236}">
                <a16:creationId xmlns:a16="http://schemas.microsoft.com/office/drawing/2014/main" id="{5B59C13B-BE18-4C20-9B81-99014AD94617}"/>
              </a:ext>
            </a:extLst>
          </p:cNvPr>
          <p:cNvCxnSpPr/>
          <p:nvPr/>
        </p:nvCxnSpPr>
        <p:spPr>
          <a:xfrm>
            <a:off x="9589060" y="1702599"/>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1" name="Rectangle 130">
            <a:extLst>
              <a:ext uri="{FF2B5EF4-FFF2-40B4-BE49-F238E27FC236}">
                <a16:creationId xmlns:a16="http://schemas.microsoft.com/office/drawing/2014/main" id="{52AB0C80-B120-42DD-964B-470FC3DBBDEF}"/>
              </a:ext>
            </a:extLst>
          </p:cNvPr>
          <p:cNvSpPr/>
          <p:nvPr/>
        </p:nvSpPr>
        <p:spPr bwMode="auto">
          <a:xfrm>
            <a:off x="5967174"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Reporting</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(SSRS)</a:t>
            </a:r>
          </a:p>
        </p:txBody>
      </p:sp>
      <p:sp>
        <p:nvSpPr>
          <p:cNvPr id="132" name="Rectangle 131">
            <a:extLst>
              <a:ext uri="{FF2B5EF4-FFF2-40B4-BE49-F238E27FC236}">
                <a16:creationId xmlns:a16="http://schemas.microsoft.com/office/drawing/2014/main" id="{63210CBD-31C3-4899-ACFC-6C1A18CFC501}"/>
              </a:ext>
            </a:extLst>
          </p:cNvPr>
          <p:cNvSpPr/>
          <p:nvPr/>
        </p:nvSpPr>
        <p:spPr bwMode="auto">
          <a:xfrm>
            <a:off x="7189421"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Activities (calls, meetings, mail sync)</a:t>
            </a:r>
          </a:p>
        </p:txBody>
      </p:sp>
      <p:sp>
        <p:nvSpPr>
          <p:cNvPr id="133" name="Rectangle 132">
            <a:extLst>
              <a:ext uri="{FF2B5EF4-FFF2-40B4-BE49-F238E27FC236}">
                <a16:creationId xmlns:a16="http://schemas.microsoft.com/office/drawing/2014/main" id="{8E331E9C-8D70-4A02-8D72-C1ECC91C9E86}"/>
              </a:ext>
            </a:extLst>
          </p:cNvPr>
          <p:cNvSpPr/>
          <p:nvPr/>
        </p:nvSpPr>
        <p:spPr bwMode="auto">
          <a:xfrm>
            <a:off x="8411668"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Export (DES, Athena)</a:t>
            </a:r>
          </a:p>
        </p:txBody>
      </p:sp>
      <p:sp>
        <p:nvSpPr>
          <p:cNvPr id="134" name="Rectangle 133">
            <a:extLst>
              <a:ext uri="{FF2B5EF4-FFF2-40B4-BE49-F238E27FC236}">
                <a16:creationId xmlns:a16="http://schemas.microsoft.com/office/drawing/2014/main" id="{156ABCD4-3C66-49EC-81D9-6D907249C238}"/>
              </a:ext>
            </a:extLst>
          </p:cNvPr>
          <p:cNvSpPr/>
          <p:nvPr/>
        </p:nvSpPr>
        <p:spPr bwMode="auto">
          <a:xfrm>
            <a:off x="9633915"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Sync (DSF Offline)</a:t>
            </a:r>
          </a:p>
        </p:txBody>
      </p:sp>
      <p:cxnSp>
        <p:nvCxnSpPr>
          <p:cNvPr id="135" name="Straight Connector 134">
            <a:extLst>
              <a:ext uri="{FF2B5EF4-FFF2-40B4-BE49-F238E27FC236}">
                <a16:creationId xmlns:a16="http://schemas.microsoft.com/office/drawing/2014/main" id="{08FCC501-A01D-4395-8943-B454E391A76F}"/>
              </a:ext>
            </a:extLst>
          </p:cNvPr>
          <p:cNvCxnSpPr/>
          <p:nvPr/>
        </p:nvCxnSpPr>
        <p:spPr>
          <a:xfrm>
            <a:off x="7144566"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6" name="Straight Connector 135">
            <a:extLst>
              <a:ext uri="{FF2B5EF4-FFF2-40B4-BE49-F238E27FC236}">
                <a16:creationId xmlns:a16="http://schemas.microsoft.com/office/drawing/2014/main" id="{418AB58D-18E4-45CB-B619-20013D12F385}"/>
              </a:ext>
            </a:extLst>
          </p:cNvPr>
          <p:cNvCxnSpPr/>
          <p:nvPr/>
        </p:nvCxnSpPr>
        <p:spPr>
          <a:xfrm>
            <a:off x="8366813"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7" name="Straight Connector 136">
            <a:extLst>
              <a:ext uri="{FF2B5EF4-FFF2-40B4-BE49-F238E27FC236}">
                <a16:creationId xmlns:a16="http://schemas.microsoft.com/office/drawing/2014/main" id="{8B2CD7E3-FBB9-441A-8565-A48D6C5AAE6F}"/>
              </a:ext>
            </a:extLst>
          </p:cNvPr>
          <p:cNvCxnSpPr/>
          <p:nvPr/>
        </p:nvCxnSpPr>
        <p:spPr>
          <a:xfrm>
            <a:off x="9589060" y="2788143"/>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8" name="Rectangle 137">
            <a:extLst>
              <a:ext uri="{FF2B5EF4-FFF2-40B4-BE49-F238E27FC236}">
                <a16:creationId xmlns:a16="http://schemas.microsoft.com/office/drawing/2014/main" id="{9179CDD1-05C9-47A5-976D-BF985F42A904}"/>
              </a:ext>
            </a:extLst>
          </p:cNvPr>
          <p:cNvSpPr/>
          <p:nvPr/>
        </p:nvSpPr>
        <p:spPr bwMode="auto">
          <a:xfrm>
            <a:off x="5967174"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Business Rules</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Validation</a:t>
            </a:r>
          </a:p>
        </p:txBody>
      </p:sp>
      <p:sp>
        <p:nvSpPr>
          <p:cNvPr id="139" name="Rectangle 138">
            <a:extLst>
              <a:ext uri="{FF2B5EF4-FFF2-40B4-BE49-F238E27FC236}">
                <a16:creationId xmlns:a16="http://schemas.microsoft.com/office/drawing/2014/main" id="{5C188C3B-78FF-41CA-9DC0-D6C09EAA7D48}"/>
              </a:ext>
            </a:extLst>
          </p:cNvPr>
          <p:cNvSpPr/>
          <p:nvPr/>
        </p:nvSpPr>
        <p:spPr bwMode="auto">
          <a:xfrm>
            <a:off x="7189421"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Authorization &amp; Security</a:t>
            </a:r>
          </a:p>
        </p:txBody>
      </p:sp>
      <p:sp>
        <p:nvSpPr>
          <p:cNvPr id="140" name="Rectangle 139">
            <a:extLst>
              <a:ext uri="{FF2B5EF4-FFF2-40B4-BE49-F238E27FC236}">
                <a16:creationId xmlns:a16="http://schemas.microsoft.com/office/drawing/2014/main" id="{F35FC12A-F664-4729-857A-7280F91021C7}"/>
              </a:ext>
            </a:extLst>
          </p:cNvPr>
          <p:cNvSpPr/>
          <p:nvPr/>
        </p:nvSpPr>
        <p:spPr bwMode="auto">
          <a:xfrm>
            <a:off x="8411668"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Auditing &amp; Change Tracking</a:t>
            </a:r>
          </a:p>
        </p:txBody>
      </p:sp>
      <p:sp>
        <p:nvSpPr>
          <p:cNvPr id="141" name="Rectangle 140">
            <a:extLst>
              <a:ext uri="{FF2B5EF4-FFF2-40B4-BE49-F238E27FC236}">
                <a16:creationId xmlns:a16="http://schemas.microsoft.com/office/drawing/2014/main" id="{98B495D3-2E61-4ED0-B4D9-46619B4E2B14}"/>
              </a:ext>
            </a:extLst>
          </p:cNvPr>
          <p:cNvSpPr/>
          <p:nvPr/>
        </p:nvSpPr>
        <p:spPr bwMode="auto">
          <a:xfrm>
            <a:off x="9633915"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Plugins, Events, Workflow</a:t>
            </a:r>
          </a:p>
        </p:txBody>
      </p:sp>
      <p:cxnSp>
        <p:nvCxnSpPr>
          <p:cNvPr id="142" name="Straight Connector 141">
            <a:extLst>
              <a:ext uri="{FF2B5EF4-FFF2-40B4-BE49-F238E27FC236}">
                <a16:creationId xmlns:a16="http://schemas.microsoft.com/office/drawing/2014/main" id="{A86783FC-498B-49DE-884D-9EF0E5BDBCD7}"/>
              </a:ext>
            </a:extLst>
          </p:cNvPr>
          <p:cNvCxnSpPr/>
          <p:nvPr/>
        </p:nvCxnSpPr>
        <p:spPr>
          <a:xfrm>
            <a:off x="7144566"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3" name="Straight Connector 142">
            <a:extLst>
              <a:ext uri="{FF2B5EF4-FFF2-40B4-BE49-F238E27FC236}">
                <a16:creationId xmlns:a16="http://schemas.microsoft.com/office/drawing/2014/main" id="{86CDDF4B-FE10-45F4-9D51-E8A0DB2EC340}"/>
              </a:ext>
            </a:extLst>
          </p:cNvPr>
          <p:cNvCxnSpPr/>
          <p:nvPr/>
        </p:nvCxnSpPr>
        <p:spPr>
          <a:xfrm>
            <a:off x="8366813"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4" name="Straight Connector 143">
            <a:extLst>
              <a:ext uri="{FF2B5EF4-FFF2-40B4-BE49-F238E27FC236}">
                <a16:creationId xmlns:a16="http://schemas.microsoft.com/office/drawing/2014/main" id="{AC3E1719-36D0-4708-8067-92B9B215C14A}"/>
              </a:ext>
            </a:extLst>
          </p:cNvPr>
          <p:cNvCxnSpPr/>
          <p:nvPr/>
        </p:nvCxnSpPr>
        <p:spPr>
          <a:xfrm>
            <a:off x="9589060" y="3876204"/>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45" name="Rectangle 144">
            <a:extLst>
              <a:ext uri="{FF2B5EF4-FFF2-40B4-BE49-F238E27FC236}">
                <a16:creationId xmlns:a16="http://schemas.microsoft.com/office/drawing/2014/main" id="{75B0983A-3BD4-414C-85CF-9C2C281140EA}"/>
              </a:ext>
            </a:extLst>
          </p:cNvPr>
          <p:cNvSpPr/>
          <p:nvPr/>
        </p:nvSpPr>
        <p:spPr bwMode="auto">
          <a:xfrm>
            <a:off x="5967174"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Model</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Schema</a:t>
            </a:r>
          </a:p>
        </p:txBody>
      </p:sp>
      <p:sp>
        <p:nvSpPr>
          <p:cNvPr id="146" name="Rectangle 145">
            <a:extLst>
              <a:ext uri="{FF2B5EF4-FFF2-40B4-BE49-F238E27FC236}">
                <a16:creationId xmlns:a16="http://schemas.microsoft.com/office/drawing/2014/main" id="{59BB6E3D-4BEA-4FAE-A0B2-8B99F1EA267F}"/>
              </a:ext>
            </a:extLst>
          </p:cNvPr>
          <p:cNvSpPr/>
          <p:nvPr/>
        </p:nvSpPr>
        <p:spPr bwMode="auto">
          <a:xfrm>
            <a:off x="7627136"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CDM (e.g. standard entities)</a:t>
            </a:r>
          </a:p>
        </p:txBody>
      </p:sp>
      <p:sp>
        <p:nvSpPr>
          <p:cNvPr id="147" name="Rectangle 146">
            <a:extLst>
              <a:ext uri="{FF2B5EF4-FFF2-40B4-BE49-F238E27FC236}">
                <a16:creationId xmlns:a16="http://schemas.microsoft.com/office/drawing/2014/main" id="{E7115847-B304-45BC-9CDF-7760FB8F7F9F}"/>
              </a:ext>
            </a:extLst>
          </p:cNvPr>
          <p:cNvSpPr/>
          <p:nvPr/>
        </p:nvSpPr>
        <p:spPr bwMode="auto">
          <a:xfrm>
            <a:off x="9287099"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Catalog &amp; API</a:t>
            </a:r>
          </a:p>
        </p:txBody>
      </p:sp>
      <p:cxnSp>
        <p:nvCxnSpPr>
          <p:cNvPr id="148" name="Straight Connector 147">
            <a:extLst>
              <a:ext uri="{FF2B5EF4-FFF2-40B4-BE49-F238E27FC236}">
                <a16:creationId xmlns:a16="http://schemas.microsoft.com/office/drawing/2014/main" id="{D189908E-20D4-4379-B1B4-7CFE19B107F3}"/>
              </a:ext>
            </a:extLst>
          </p:cNvPr>
          <p:cNvCxnSpPr/>
          <p:nvPr/>
        </p:nvCxnSpPr>
        <p:spPr>
          <a:xfrm>
            <a:off x="7566218" y="4961748"/>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9" name="Straight Connector 148">
            <a:extLst>
              <a:ext uri="{FF2B5EF4-FFF2-40B4-BE49-F238E27FC236}">
                <a16:creationId xmlns:a16="http://schemas.microsoft.com/office/drawing/2014/main" id="{2B2A1923-9F2E-470A-9E1D-8816D9A37126}"/>
              </a:ext>
            </a:extLst>
          </p:cNvPr>
          <p:cNvCxnSpPr/>
          <p:nvPr/>
        </p:nvCxnSpPr>
        <p:spPr>
          <a:xfrm>
            <a:off x="9226180" y="4961748"/>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50" name="Rectangle 149">
            <a:extLst>
              <a:ext uri="{FF2B5EF4-FFF2-40B4-BE49-F238E27FC236}">
                <a16:creationId xmlns:a16="http://schemas.microsoft.com/office/drawing/2014/main" id="{2954EE4A-0731-4082-8F39-AA53B25EAAD8}"/>
              </a:ext>
            </a:extLst>
          </p:cNvPr>
          <p:cNvSpPr/>
          <p:nvPr/>
        </p:nvSpPr>
        <p:spPr bwMode="auto">
          <a:xfrm>
            <a:off x="5967174"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Search</a:t>
            </a:r>
          </a:p>
        </p:txBody>
      </p:sp>
      <p:sp>
        <p:nvSpPr>
          <p:cNvPr id="151" name="Rectangle 150">
            <a:extLst>
              <a:ext uri="{FF2B5EF4-FFF2-40B4-BE49-F238E27FC236}">
                <a16:creationId xmlns:a16="http://schemas.microsoft.com/office/drawing/2014/main" id="{28B3FB61-CFD0-49CE-8373-A980422F6CE7}"/>
              </a:ext>
            </a:extLst>
          </p:cNvPr>
          <p:cNvSpPr/>
          <p:nvPr/>
        </p:nvSpPr>
        <p:spPr bwMode="auto">
          <a:xfrm>
            <a:off x="7189421"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Relational</a:t>
            </a:r>
          </a:p>
        </p:txBody>
      </p:sp>
      <p:sp>
        <p:nvSpPr>
          <p:cNvPr id="152" name="Rectangle 151">
            <a:extLst>
              <a:ext uri="{FF2B5EF4-FFF2-40B4-BE49-F238E27FC236}">
                <a16:creationId xmlns:a16="http://schemas.microsoft.com/office/drawing/2014/main" id="{6D307F6F-F8A8-428D-ACB1-3412984C37FD}"/>
              </a:ext>
            </a:extLst>
          </p:cNvPr>
          <p:cNvSpPr/>
          <p:nvPr/>
        </p:nvSpPr>
        <p:spPr bwMode="auto">
          <a:xfrm>
            <a:off x="8411668"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File/Blob</a:t>
            </a:r>
          </a:p>
        </p:txBody>
      </p:sp>
      <p:sp>
        <p:nvSpPr>
          <p:cNvPr id="153" name="Rectangle 152">
            <a:extLst>
              <a:ext uri="{FF2B5EF4-FFF2-40B4-BE49-F238E27FC236}">
                <a16:creationId xmlns:a16="http://schemas.microsoft.com/office/drawing/2014/main" id="{3424F44E-57E8-4406-848D-3690DEA9895C}"/>
              </a:ext>
            </a:extLst>
          </p:cNvPr>
          <p:cNvSpPr/>
          <p:nvPr/>
        </p:nvSpPr>
        <p:spPr bwMode="auto">
          <a:xfrm>
            <a:off x="9633915"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Key/Value</a:t>
            </a:r>
          </a:p>
        </p:txBody>
      </p:sp>
      <p:cxnSp>
        <p:nvCxnSpPr>
          <p:cNvPr id="154" name="Straight Connector 153">
            <a:extLst>
              <a:ext uri="{FF2B5EF4-FFF2-40B4-BE49-F238E27FC236}">
                <a16:creationId xmlns:a16="http://schemas.microsoft.com/office/drawing/2014/main" id="{C3FC1A08-59E0-43D9-ACD2-B5CC3B212532}"/>
              </a:ext>
            </a:extLst>
          </p:cNvPr>
          <p:cNvCxnSpPr/>
          <p:nvPr/>
        </p:nvCxnSpPr>
        <p:spPr>
          <a:xfrm>
            <a:off x="7144566"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5" name="Straight Connector 154">
            <a:extLst>
              <a:ext uri="{FF2B5EF4-FFF2-40B4-BE49-F238E27FC236}">
                <a16:creationId xmlns:a16="http://schemas.microsoft.com/office/drawing/2014/main" id="{C39EDC7E-F366-4F95-AC00-DB64E42BDF2E}"/>
              </a:ext>
            </a:extLst>
          </p:cNvPr>
          <p:cNvCxnSpPr/>
          <p:nvPr/>
        </p:nvCxnSpPr>
        <p:spPr>
          <a:xfrm>
            <a:off x="8366813"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6" name="Straight Connector 155">
            <a:extLst>
              <a:ext uri="{FF2B5EF4-FFF2-40B4-BE49-F238E27FC236}">
                <a16:creationId xmlns:a16="http://schemas.microsoft.com/office/drawing/2014/main" id="{EC425B8E-D453-482F-8113-F477D8D65E41}"/>
              </a:ext>
            </a:extLst>
          </p:cNvPr>
          <p:cNvCxnSpPr/>
          <p:nvPr/>
        </p:nvCxnSpPr>
        <p:spPr>
          <a:xfrm>
            <a:off x="9589060" y="5991669"/>
            <a:ext cx="0" cy="236722"/>
          </a:xfrm>
          <a:prstGeom prst="line">
            <a:avLst/>
          </a:prstGeom>
          <a:noFill/>
          <a:ln w="3175" cap="flat" cmpd="sng" algn="ctr">
            <a:solidFill>
              <a:sysClr val="window" lastClr="FFFFFF">
                <a:lumMod val="85000"/>
              </a:sysClr>
            </a:solidFill>
            <a:prstDash val="dash"/>
            <a:headEnd type="none"/>
            <a:tailEnd type="none"/>
          </a:ln>
          <a:effectLst/>
        </p:spPr>
      </p:cxnSp>
      <p:sp>
        <p:nvSpPr>
          <p:cNvPr id="157" name="Rectangle 156">
            <a:extLst>
              <a:ext uri="{FF2B5EF4-FFF2-40B4-BE49-F238E27FC236}">
                <a16:creationId xmlns:a16="http://schemas.microsoft.com/office/drawing/2014/main" id="{8210EF84-DD18-4F80-9172-0F0A12D12D41}"/>
              </a:ext>
            </a:extLst>
          </p:cNvPr>
          <p:cNvSpPr/>
          <p:nvPr/>
        </p:nvSpPr>
        <p:spPr bwMode="auto">
          <a:xfrm>
            <a:off x="10825225" y="1113640"/>
            <a:ext cx="987998" cy="523238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vert"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Application lifestyle management</a:t>
            </a:r>
          </a:p>
        </p:txBody>
      </p:sp>
      <p:sp>
        <p:nvSpPr>
          <p:cNvPr id="158" name="Rectangle 157">
            <a:extLst>
              <a:ext uri="{FF2B5EF4-FFF2-40B4-BE49-F238E27FC236}">
                <a16:creationId xmlns:a16="http://schemas.microsoft.com/office/drawing/2014/main" id="{95EA103E-CBD1-41E3-9715-D74D99907601}"/>
              </a:ext>
            </a:extLst>
          </p:cNvPr>
          <p:cNvSpPr/>
          <p:nvPr/>
        </p:nvSpPr>
        <p:spPr bwMode="auto">
          <a:xfrm>
            <a:off x="10825224" y="1113639"/>
            <a:ext cx="585216" cy="2172347"/>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Sandbox Orgs</a:t>
            </a:r>
          </a:p>
        </p:txBody>
      </p:sp>
      <p:sp>
        <p:nvSpPr>
          <p:cNvPr id="159" name="Rectangle 158">
            <a:extLst>
              <a:ext uri="{FF2B5EF4-FFF2-40B4-BE49-F238E27FC236}">
                <a16:creationId xmlns:a16="http://schemas.microsoft.com/office/drawing/2014/main" id="{3A3C0A47-A4DF-4D5A-828C-743692523156}"/>
              </a:ext>
            </a:extLst>
          </p:cNvPr>
          <p:cNvSpPr/>
          <p:nvPr/>
        </p:nvSpPr>
        <p:spPr bwMode="auto">
          <a:xfrm>
            <a:off x="10825224" y="3285978"/>
            <a:ext cx="585216" cy="2172346"/>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Backup/restore (data + metadata)</a:t>
            </a:r>
          </a:p>
        </p:txBody>
      </p:sp>
      <p:sp>
        <p:nvSpPr>
          <p:cNvPr id="160" name="Rectangle 159">
            <a:extLst>
              <a:ext uri="{FF2B5EF4-FFF2-40B4-BE49-F238E27FC236}">
                <a16:creationId xmlns:a16="http://schemas.microsoft.com/office/drawing/2014/main" id="{AEDBDB94-20C5-4C78-9941-BC4413EC7B9A}"/>
              </a:ext>
            </a:extLst>
          </p:cNvPr>
          <p:cNvSpPr/>
          <p:nvPr/>
        </p:nvSpPr>
        <p:spPr bwMode="auto">
          <a:xfrm>
            <a:off x="10825224" y="5459591"/>
            <a:ext cx="585216" cy="886432"/>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Solutions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Diagnostics</a:t>
            </a:r>
          </a:p>
        </p:txBody>
      </p:sp>
      <p:cxnSp>
        <p:nvCxnSpPr>
          <p:cNvPr id="161" name="Straight Connector 160">
            <a:extLst>
              <a:ext uri="{FF2B5EF4-FFF2-40B4-BE49-F238E27FC236}">
                <a16:creationId xmlns:a16="http://schemas.microsoft.com/office/drawing/2014/main" id="{3E5BB069-CA58-474B-9008-B1F0F1D9BBE5}"/>
              </a:ext>
            </a:extLst>
          </p:cNvPr>
          <p:cNvCxnSpPr>
            <a:cxnSpLocks/>
          </p:cNvCxnSpPr>
          <p:nvPr/>
        </p:nvCxnSpPr>
        <p:spPr>
          <a:xfrm rot="5400000">
            <a:off x="11117832" y="307363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62" name="Straight Connector 161">
            <a:extLst>
              <a:ext uri="{FF2B5EF4-FFF2-40B4-BE49-F238E27FC236}">
                <a16:creationId xmlns:a16="http://schemas.microsoft.com/office/drawing/2014/main" id="{D6F8F2A6-AA4A-419E-A23D-1C5C7294871A}"/>
              </a:ext>
            </a:extLst>
          </p:cNvPr>
          <p:cNvCxnSpPr>
            <a:cxnSpLocks/>
          </p:cNvCxnSpPr>
          <p:nvPr/>
        </p:nvCxnSpPr>
        <p:spPr>
          <a:xfrm rot="5400000">
            <a:off x="11117832" y="5265751"/>
            <a:ext cx="0" cy="407987"/>
          </a:xfrm>
          <a:prstGeom prst="line">
            <a:avLst/>
          </a:prstGeom>
          <a:noFill/>
          <a:ln w="3175" cap="flat" cmpd="sng" algn="ctr">
            <a:solidFill>
              <a:sysClr val="window" lastClr="FFFFFF">
                <a:lumMod val="85000"/>
              </a:sysClr>
            </a:solidFill>
            <a:prstDash val="dash"/>
            <a:headEnd type="none"/>
            <a:tailEnd type="none"/>
          </a:ln>
          <a:effectLst/>
        </p:spPr>
      </p:cxnSp>
    </p:spTree>
    <p:extLst>
      <p:ext uri="{BB962C8B-B14F-4D97-AF65-F5344CB8AC3E}">
        <p14:creationId xmlns:p14="http://schemas.microsoft.com/office/powerpoint/2010/main" val="34933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01C1B8-A22A-44A2-9C47-5AF0414BA64A}"/>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2" name="Picture 2">
            <a:extLst>
              <a:ext uri="{FF2B5EF4-FFF2-40B4-BE49-F238E27FC236}">
                <a16:creationId xmlns:a16="http://schemas.microsoft.com/office/drawing/2014/main" id="{0192965E-D632-4160-B59E-7AC66E6B9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84117" y="387350"/>
            <a:ext cx="6597650" cy="608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4572E-2A0A-4026-B03C-7E649236EF0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Unifies data in semantic consistency</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Open-source</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Growing selection of solutions that store data in CDM form</a:t>
            </a:r>
          </a:p>
        </p:txBody>
      </p:sp>
      <p:sp>
        <p:nvSpPr>
          <p:cNvPr id="8" name="TextBox 7">
            <a:extLst>
              <a:ext uri="{FF2B5EF4-FFF2-40B4-BE49-F238E27FC236}">
                <a16:creationId xmlns:a16="http://schemas.microsoft.com/office/drawing/2014/main" id="{9EE7230B-2CF9-4852-8FEC-44D74C185C81}"/>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Tree>
    <p:extLst>
      <p:ext uri="{BB962C8B-B14F-4D97-AF65-F5344CB8AC3E}">
        <p14:creationId xmlns:p14="http://schemas.microsoft.com/office/powerpoint/2010/main" val="18020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5203827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9">
            <a:extLst>
              <a:ext uri="{FF2B5EF4-FFF2-40B4-BE49-F238E27FC236}">
                <a16:creationId xmlns:a16="http://schemas.microsoft.com/office/drawing/2014/main" id="{E0A92949-3043-485A-B0E8-4B0EB793C1F4}"/>
              </a:ext>
            </a:extLst>
          </p:cNvPr>
          <p:cNvSpPr/>
          <p:nvPr/>
        </p:nvSpPr>
        <p:spPr bwMode="auto">
          <a:xfrm rot="5400000" flipH="1">
            <a:off x="7307704" y="3704425"/>
            <a:ext cx="3022042"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32B5BEE-AC04-4EA5-9196-6753E34FF669}"/>
              </a:ext>
            </a:extLst>
          </p:cNvPr>
          <p:cNvSpPr/>
          <p:nvPr/>
        </p:nvSpPr>
        <p:spPr bwMode="auto">
          <a:xfrm>
            <a:off x="8113970" y="2555203"/>
            <a:ext cx="471893" cy="4718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109">
            <a:extLst>
              <a:ext uri="{FF2B5EF4-FFF2-40B4-BE49-F238E27FC236}">
                <a16:creationId xmlns:a16="http://schemas.microsoft.com/office/drawing/2014/main" id="{CDDD8483-15D7-4D70-9E21-AFFB3FE96AED}"/>
              </a:ext>
            </a:extLst>
          </p:cNvPr>
          <p:cNvSpPr/>
          <p:nvPr/>
        </p:nvSpPr>
        <p:spPr bwMode="auto">
          <a:xfrm rot="5400000" flipV="1">
            <a:off x="1971334" y="3704429"/>
            <a:ext cx="3022050"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2EFCA39-FAF6-4537-9949-7808A37737E8}"/>
              </a:ext>
            </a:extLst>
          </p:cNvPr>
          <p:cNvSpPr/>
          <p:nvPr/>
        </p:nvSpPr>
        <p:spPr bwMode="auto">
          <a:xfrm>
            <a:off x="3520703" y="5510676"/>
            <a:ext cx="923405" cy="4061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B3C5AA5-F6F9-4D8A-901B-38F306BEEC7C}"/>
              </a:ext>
            </a:extLst>
          </p:cNvPr>
          <p:cNvSpPr/>
          <p:nvPr/>
        </p:nvSpPr>
        <p:spPr bwMode="auto">
          <a:xfrm>
            <a:off x="6576297"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A4E9A90-5A00-4944-9795-582EA895DF66}"/>
              </a:ext>
            </a:extLst>
          </p:cNvPr>
          <p:cNvSpPr/>
          <p:nvPr/>
        </p:nvSpPr>
        <p:spPr bwMode="auto">
          <a:xfrm>
            <a:off x="4368385"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BBF21939-64D5-45AE-8DBA-2337A4E78233}"/>
              </a:ext>
            </a:extLst>
          </p:cNvPr>
          <p:cNvSpPr>
            <a:spLocks noGrp="1"/>
          </p:cNvSpPr>
          <p:nvPr>
            <p:ph type="title"/>
          </p:nvPr>
        </p:nvSpPr>
        <p:spPr>
          <a:xfrm>
            <a:off x="242687" y="94575"/>
            <a:ext cx="11682664" cy="553998"/>
          </a:xfrm>
        </p:spPr>
        <p:txBody>
          <a:bodyPr vert="horz" wrap="square" lIns="0" tIns="0" rIns="0" bIns="0" rtlCol="0" anchor="t">
            <a:spAutoFit/>
          </a:bodyPr>
          <a:lstStyle/>
          <a:p>
            <a:pPr defTabSz="932742">
              <a:spcBef>
                <a:spcPct val="0"/>
              </a:spcBef>
            </a:pPr>
            <a:r>
              <a:rPr lang="en-US" sz="4000" b="1" spc="-147" dirty="0">
                <a:ln w="3175">
                  <a:noFill/>
                </a:ln>
                <a:solidFill>
                  <a:srgbClr val="7030A0"/>
                </a:solidFill>
                <a:ea typeface="+mn-ea"/>
                <a:cs typeface="Segoe UI" pitchFamily="34" charset="0"/>
              </a:rPr>
              <a:t>Azure + Power Platform = Build apps faster than ever before</a:t>
            </a:r>
          </a:p>
        </p:txBody>
      </p:sp>
      <p:cxnSp>
        <p:nvCxnSpPr>
          <p:cNvPr id="35" name="Straight Connector 34">
            <a:extLst>
              <a:ext uri="{FF2B5EF4-FFF2-40B4-BE49-F238E27FC236}">
                <a16:creationId xmlns:a16="http://schemas.microsoft.com/office/drawing/2014/main" id="{005CF0F6-CDCB-4F92-B963-735DF1CB13D1}"/>
              </a:ext>
            </a:extLst>
          </p:cNvPr>
          <p:cNvCxnSpPr/>
          <p:nvPr/>
        </p:nvCxnSpPr>
        <p:spPr>
          <a:xfrm>
            <a:off x="2043466" y="3544202"/>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p:nvPr/>
        </p:nvCxnSpPr>
        <p:spPr>
          <a:xfrm>
            <a:off x="2043466" y="4886181"/>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2063047" y="2623037"/>
            <a:ext cx="1104307"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Power</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2063047" y="3965016"/>
            <a:ext cx="981360"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2063047" y="5306994"/>
            <a:ext cx="2065348"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Data Services</a:t>
            </a:r>
          </a:p>
        </p:txBody>
      </p:sp>
      <p:sp>
        <p:nvSpPr>
          <p:cNvPr id="45" name="Rectangle 44">
            <a:extLst>
              <a:ext uri="{FF2B5EF4-FFF2-40B4-BE49-F238E27FC236}">
                <a16:creationId xmlns:a16="http://schemas.microsoft.com/office/drawing/2014/main" id="{31C4964B-B374-4838-A2ED-1D3345C20BE7}"/>
              </a:ext>
            </a:extLst>
          </p:cNvPr>
          <p:cNvSpPr/>
          <p:nvPr/>
        </p:nvSpPr>
        <p:spPr bwMode="auto">
          <a:xfrm>
            <a:off x="9737397" y="2363585"/>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44">
            <a:extLst>
              <a:ext uri="{FF2B5EF4-FFF2-40B4-BE49-F238E27FC236}">
                <a16:creationId xmlns:a16="http://schemas.microsoft.com/office/drawing/2014/main" id="{6FA2B741-F970-4DF6-BC21-94D91AD0394F}"/>
              </a:ext>
            </a:extLst>
          </p:cNvPr>
          <p:cNvSpPr/>
          <p:nvPr/>
        </p:nvSpPr>
        <p:spPr bwMode="auto">
          <a:xfrm>
            <a:off x="9737397" y="3544203"/>
            <a:ext cx="158873" cy="2466402"/>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164779" y="271932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Every</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164779" y="4059952"/>
            <a:ext cx="1930400" cy="740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Pro</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46" name="Rectangle 44">
            <a:extLst>
              <a:ext uri="{FF2B5EF4-FFF2-40B4-BE49-F238E27FC236}">
                <a16:creationId xmlns:a16="http://schemas.microsoft.com/office/drawing/2014/main" id="{86FF114B-FA1F-42A5-9844-A5FA7F51A716}"/>
              </a:ext>
            </a:extLst>
          </p:cNvPr>
          <p:cNvSpPr/>
          <p:nvPr/>
        </p:nvSpPr>
        <p:spPr bwMode="auto">
          <a:xfrm rot="10800000">
            <a:off x="1733753" y="2363584"/>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42C99C07-D2E4-4976-89E5-6BBD88BB27D7}"/>
              </a:ext>
              <a:ext uri="{C183D7F6-B498-43B3-948B-1728B52AA6E4}">
                <adec:decorative xmlns:adec="http://schemas.microsoft.com/office/drawing/2017/decorative" val="1"/>
              </a:ext>
            </a:extLst>
          </p:cNvPr>
          <p:cNvGrpSpPr/>
          <p:nvPr/>
        </p:nvGrpSpPr>
        <p:grpSpPr>
          <a:xfrm>
            <a:off x="10190386" y="4956099"/>
            <a:ext cx="594360" cy="594360"/>
            <a:chOff x="1481404" y="2575560"/>
            <a:chExt cx="1379049" cy="1364768"/>
          </a:xfrm>
        </p:grpSpPr>
        <p:sp>
          <p:nvSpPr>
            <p:cNvPr id="130" name="Oval 57">
              <a:extLst>
                <a:ext uri="{FF2B5EF4-FFF2-40B4-BE49-F238E27FC236}">
                  <a16:creationId xmlns:a16="http://schemas.microsoft.com/office/drawing/2014/main" id="{CE027DFE-AF01-4AB8-8B76-315826587A92}"/>
                </a:ext>
              </a:extLst>
            </p:cNvPr>
            <p:cNvSpPr/>
            <p:nvPr/>
          </p:nvSpPr>
          <p:spPr bwMode="auto">
            <a:xfrm>
              <a:off x="1481404" y="2575560"/>
              <a:ext cx="1379049" cy="1364768"/>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Graphic 93">
              <a:extLst>
                <a:ext uri="{FF2B5EF4-FFF2-40B4-BE49-F238E27FC236}">
                  <a16:creationId xmlns:a16="http://schemas.microsoft.com/office/drawing/2014/main" id="{32C54939-427F-44A2-9110-7B8F99A5F088}"/>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FFB54675-30E7-46B0-B5C2-EF0B6D312ADB}"/>
              </a:ext>
              <a:ext uri="{C183D7F6-B498-43B3-948B-1728B52AA6E4}">
                <adec:decorative xmlns:adec="http://schemas.microsoft.com/office/drawing/2017/decorative" val="1"/>
              </a:ext>
            </a:extLst>
          </p:cNvPr>
          <p:cNvGrpSpPr/>
          <p:nvPr/>
        </p:nvGrpSpPr>
        <p:grpSpPr>
          <a:xfrm>
            <a:off x="10912886" y="4956099"/>
            <a:ext cx="594360" cy="594384"/>
            <a:chOff x="6797921" y="2575560"/>
            <a:chExt cx="1227994" cy="1337756"/>
          </a:xfrm>
        </p:grpSpPr>
        <p:sp>
          <p:nvSpPr>
            <p:cNvPr id="135" name="Oval 58">
              <a:extLst>
                <a:ext uri="{FF2B5EF4-FFF2-40B4-BE49-F238E27FC236}">
                  <a16:creationId xmlns:a16="http://schemas.microsoft.com/office/drawing/2014/main" id="{DA3875BE-251D-4C54-8763-99F39719EC73}"/>
                </a:ext>
              </a:extLst>
            </p:cNvPr>
            <p:cNvSpPr/>
            <p:nvPr/>
          </p:nvSpPr>
          <p:spPr bwMode="auto">
            <a:xfrm>
              <a:off x="6797921" y="2575560"/>
              <a:ext cx="1227994"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21">
              <a:extLst>
                <a:ext uri="{FF2B5EF4-FFF2-40B4-BE49-F238E27FC236}">
                  <a16:creationId xmlns:a16="http://schemas.microsoft.com/office/drawing/2014/main" id="{2158CA65-A899-4438-AF00-C9E9816920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553AA327-FB38-4A85-8C04-9FB10A7E4B2A}"/>
              </a:ext>
            </a:extLst>
          </p:cNvPr>
          <p:cNvSpPr/>
          <p:nvPr/>
        </p:nvSpPr>
        <p:spPr bwMode="auto">
          <a:xfrm>
            <a:off x="101992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09217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Code</a:t>
            </a:r>
          </a:p>
        </p:txBody>
      </p:sp>
      <p:grpSp>
        <p:nvGrpSpPr>
          <p:cNvPr id="33" name="Group 32">
            <a:extLst>
              <a:ext uri="{FF2B5EF4-FFF2-40B4-BE49-F238E27FC236}">
                <a16:creationId xmlns:a16="http://schemas.microsoft.com/office/drawing/2014/main" id="{1826A4B3-E98E-4E0D-939E-96A0B8D162E4}"/>
              </a:ext>
            </a:extLst>
          </p:cNvPr>
          <p:cNvGrpSpPr/>
          <p:nvPr/>
        </p:nvGrpSpPr>
        <p:grpSpPr>
          <a:xfrm>
            <a:off x="588263" y="3381886"/>
            <a:ext cx="1169627" cy="1342124"/>
            <a:chOff x="588263" y="2823370"/>
            <a:chExt cx="1169627" cy="1342124"/>
          </a:xfrm>
        </p:grpSpPr>
        <p:sp>
          <p:nvSpPr>
            <p:cNvPr id="139" name="Rectangle 138">
              <a:extLst>
                <a:ext uri="{FF2B5EF4-FFF2-40B4-BE49-F238E27FC236}">
                  <a16:creationId xmlns:a16="http://schemas.microsoft.com/office/drawing/2014/main" id="{4F147BEE-9A9D-4364-A97B-AF32EE276DC6}"/>
                </a:ext>
              </a:extLst>
            </p:cNvPr>
            <p:cNvSpPr/>
            <p:nvPr/>
          </p:nvSpPr>
          <p:spPr bwMode="auto">
            <a:xfrm>
              <a:off x="588263" y="3611496"/>
              <a:ext cx="1169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DevOps</a:t>
              </a:r>
            </a:p>
          </p:txBody>
        </p:sp>
        <p:pic>
          <p:nvPicPr>
            <p:cNvPr id="141" name="Graphic 140">
              <a:extLst>
                <a:ext uri="{FF2B5EF4-FFF2-40B4-BE49-F238E27FC236}">
                  <a16:creationId xmlns:a16="http://schemas.microsoft.com/office/drawing/2014/main" id="{EDD73539-FBED-4684-8022-B09863A3DF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8584" y="2823370"/>
              <a:ext cx="708985" cy="708985"/>
            </a:xfrm>
            <a:prstGeom prst="rect">
              <a:avLst/>
            </a:prstGeom>
          </p:spPr>
        </p:pic>
      </p:grpSp>
      <p:sp>
        <p:nvSpPr>
          <p:cNvPr id="153" name="AutoShape 3">
            <a:extLst>
              <a:ext uri="{FF2B5EF4-FFF2-40B4-BE49-F238E27FC236}">
                <a16:creationId xmlns:a16="http://schemas.microsoft.com/office/drawing/2014/main" id="{5D9A6B98-6CB1-4F6D-A6F9-5A9F8114EA10}"/>
              </a:ext>
            </a:extLst>
          </p:cNvPr>
          <p:cNvSpPr>
            <a:spLocks noChangeAspect="1" noChangeArrowheads="1" noTextEdit="1"/>
          </p:cNvSpPr>
          <p:nvPr/>
        </p:nvSpPr>
        <p:spPr bwMode="auto">
          <a:xfrm>
            <a:off x="4658331" y="3777026"/>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5811A7D-346A-4EEB-82BC-DE3977362BF8}"/>
              </a:ext>
            </a:extLst>
          </p:cNvPr>
          <p:cNvGrpSpPr/>
          <p:nvPr/>
        </p:nvGrpSpPr>
        <p:grpSpPr>
          <a:xfrm>
            <a:off x="3679748" y="3784174"/>
            <a:ext cx="931345" cy="897325"/>
            <a:chOff x="3619378" y="3225658"/>
            <a:chExt cx="931345" cy="897325"/>
          </a:xfrm>
        </p:grpSpPr>
        <p:sp>
          <p:nvSpPr>
            <p:cNvPr id="149" name="Rectangle 148">
              <a:extLst>
                <a:ext uri="{FF2B5EF4-FFF2-40B4-BE49-F238E27FC236}">
                  <a16:creationId xmlns:a16="http://schemas.microsoft.com/office/drawing/2014/main" id="{DED784CB-0B1E-4134-A7C0-41FD19CA5B40}"/>
                </a:ext>
              </a:extLst>
            </p:cNvPr>
            <p:cNvSpPr/>
            <p:nvPr/>
          </p:nvSpPr>
          <p:spPr bwMode="auto">
            <a:xfrm>
              <a:off x="3619378" y="3790584"/>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API</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Management</a:t>
              </a:r>
            </a:p>
          </p:txBody>
        </p:sp>
        <p:pic>
          <p:nvPicPr>
            <p:cNvPr id="145" name="Graphic 144">
              <a:extLst>
                <a:ext uri="{FF2B5EF4-FFF2-40B4-BE49-F238E27FC236}">
                  <a16:creationId xmlns:a16="http://schemas.microsoft.com/office/drawing/2014/main" id="{372F115D-C4A0-4857-9316-AE29F91573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61250" y="3225658"/>
              <a:ext cx="447601" cy="447601"/>
            </a:xfrm>
            <a:prstGeom prst="rect">
              <a:avLst/>
            </a:prstGeom>
          </p:spPr>
        </p:pic>
      </p:grpSp>
      <p:grpSp>
        <p:nvGrpSpPr>
          <p:cNvPr id="7" name="Group 6">
            <a:extLst>
              <a:ext uri="{FF2B5EF4-FFF2-40B4-BE49-F238E27FC236}">
                <a16:creationId xmlns:a16="http://schemas.microsoft.com/office/drawing/2014/main" id="{EAEEB214-38EB-4361-B4CB-6DE1EC481423}"/>
              </a:ext>
            </a:extLst>
          </p:cNvPr>
          <p:cNvGrpSpPr/>
          <p:nvPr/>
        </p:nvGrpSpPr>
        <p:grpSpPr>
          <a:xfrm>
            <a:off x="5248666" y="3799083"/>
            <a:ext cx="671659" cy="882416"/>
            <a:chOff x="5018821" y="3240567"/>
            <a:chExt cx="671659" cy="882416"/>
          </a:xfrm>
        </p:grpSpPr>
        <p:sp>
          <p:nvSpPr>
            <p:cNvPr id="150" name="Rectangle 149">
              <a:extLst>
                <a:ext uri="{FF2B5EF4-FFF2-40B4-BE49-F238E27FC236}">
                  <a16:creationId xmlns:a16="http://schemas.microsoft.com/office/drawing/2014/main" id="{5DDA6A21-4E0F-4C7D-9625-7A12D8FB0A8F}"/>
                </a:ext>
              </a:extLst>
            </p:cNvPr>
            <p:cNvSpPr/>
            <p:nvPr/>
          </p:nvSpPr>
          <p:spPr bwMode="auto">
            <a:xfrm>
              <a:off x="5018821" y="3790584"/>
              <a:ext cx="67165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Functions</a:t>
              </a:r>
            </a:p>
          </p:txBody>
        </p:sp>
        <p:pic>
          <p:nvPicPr>
            <p:cNvPr id="146" name="Graphic 145">
              <a:extLst>
                <a:ext uri="{FF2B5EF4-FFF2-40B4-BE49-F238E27FC236}">
                  <a16:creationId xmlns:a16="http://schemas.microsoft.com/office/drawing/2014/main" id="{64236532-128F-4BB0-AA61-93D91B70BC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5628" y="3240567"/>
              <a:ext cx="398044" cy="398044"/>
            </a:xfrm>
            <a:prstGeom prst="rect">
              <a:avLst/>
            </a:prstGeom>
          </p:spPr>
        </p:pic>
      </p:grpSp>
      <p:grpSp>
        <p:nvGrpSpPr>
          <p:cNvPr id="6" name="Group 5">
            <a:extLst>
              <a:ext uri="{FF2B5EF4-FFF2-40B4-BE49-F238E27FC236}">
                <a16:creationId xmlns:a16="http://schemas.microsoft.com/office/drawing/2014/main" id="{86B43B0C-821D-46D9-87FD-74777B7BE6D5}"/>
              </a:ext>
            </a:extLst>
          </p:cNvPr>
          <p:cNvGrpSpPr/>
          <p:nvPr/>
        </p:nvGrpSpPr>
        <p:grpSpPr>
          <a:xfrm>
            <a:off x="6557898" y="3797194"/>
            <a:ext cx="467172" cy="801205"/>
            <a:chOff x="6338050" y="3238678"/>
            <a:chExt cx="467172" cy="801205"/>
          </a:xfrm>
        </p:grpSpPr>
        <p:sp>
          <p:nvSpPr>
            <p:cNvPr id="151" name="Rectangle 150">
              <a:extLst>
                <a:ext uri="{FF2B5EF4-FFF2-40B4-BE49-F238E27FC236}">
                  <a16:creationId xmlns:a16="http://schemas.microsoft.com/office/drawing/2014/main" id="{7E7813F2-89D0-495E-823C-80D20658AAAA}"/>
                </a:ext>
              </a:extLst>
            </p:cNvPr>
            <p:cNvSpPr/>
            <p:nvPr/>
          </p:nvSpPr>
          <p:spPr bwMode="auto">
            <a:xfrm>
              <a:off x="6431373" y="3873684"/>
              <a:ext cx="28052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AKS</a:t>
              </a:r>
            </a:p>
          </p:txBody>
        </p:sp>
        <p:pic>
          <p:nvPicPr>
            <p:cNvPr id="147" name="Graphic 146">
              <a:extLst>
                <a:ext uri="{FF2B5EF4-FFF2-40B4-BE49-F238E27FC236}">
                  <a16:creationId xmlns:a16="http://schemas.microsoft.com/office/drawing/2014/main" id="{BBC54B5F-2D4D-4BA8-8AC3-E802B0483A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8050" y="3238678"/>
              <a:ext cx="467172" cy="467172"/>
            </a:xfrm>
            <a:prstGeom prst="rect">
              <a:avLst/>
            </a:prstGeom>
          </p:spPr>
        </p:pic>
      </p:grpSp>
      <p:grpSp>
        <p:nvGrpSpPr>
          <p:cNvPr id="5" name="Group 4">
            <a:extLst>
              <a:ext uri="{FF2B5EF4-FFF2-40B4-BE49-F238E27FC236}">
                <a16:creationId xmlns:a16="http://schemas.microsoft.com/office/drawing/2014/main" id="{F7B61D0D-38F6-4549-934C-05F7E9F73F6B}"/>
              </a:ext>
            </a:extLst>
          </p:cNvPr>
          <p:cNvGrpSpPr/>
          <p:nvPr/>
        </p:nvGrpSpPr>
        <p:grpSpPr>
          <a:xfrm>
            <a:off x="7662644" y="3772279"/>
            <a:ext cx="665630" cy="909220"/>
            <a:chOff x="7298098" y="3213763"/>
            <a:chExt cx="665630" cy="909220"/>
          </a:xfrm>
        </p:grpSpPr>
        <p:sp>
          <p:nvSpPr>
            <p:cNvPr id="152" name="Rectangle 151">
              <a:extLst>
                <a:ext uri="{FF2B5EF4-FFF2-40B4-BE49-F238E27FC236}">
                  <a16:creationId xmlns:a16="http://schemas.microsoft.com/office/drawing/2014/main" id="{E96FEC97-C129-4BCA-9C2A-2CA3AB6B19D9}"/>
                </a:ext>
              </a:extLst>
            </p:cNvPr>
            <p:cNvSpPr/>
            <p:nvPr/>
          </p:nvSpPr>
          <p:spPr bwMode="auto">
            <a:xfrm>
              <a:off x="7298098" y="3790584"/>
              <a:ext cx="66563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Services</a:t>
              </a:r>
            </a:p>
          </p:txBody>
        </p:sp>
        <p:pic>
          <p:nvPicPr>
            <p:cNvPr id="148" name="Graphic 147">
              <a:extLst>
                <a:ext uri="{FF2B5EF4-FFF2-40B4-BE49-F238E27FC236}">
                  <a16:creationId xmlns:a16="http://schemas.microsoft.com/office/drawing/2014/main" id="{DA42F9D4-FA3F-48C9-8D5D-FE93B37461E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01165" y="3213763"/>
              <a:ext cx="459496" cy="459496"/>
            </a:xfrm>
            <a:prstGeom prst="rect">
              <a:avLst/>
            </a:prstGeom>
          </p:spPr>
        </p:pic>
      </p:grpSp>
      <p:grpSp>
        <p:nvGrpSpPr>
          <p:cNvPr id="9" name="Group 8">
            <a:extLst>
              <a:ext uri="{FF2B5EF4-FFF2-40B4-BE49-F238E27FC236}">
                <a16:creationId xmlns:a16="http://schemas.microsoft.com/office/drawing/2014/main" id="{14E58CEB-D08F-4CC7-B5BA-9E05149BEC90}"/>
              </a:ext>
            </a:extLst>
          </p:cNvPr>
          <p:cNvGrpSpPr/>
          <p:nvPr/>
        </p:nvGrpSpPr>
        <p:grpSpPr>
          <a:xfrm>
            <a:off x="3723193" y="5054016"/>
            <a:ext cx="720004" cy="779718"/>
            <a:chOff x="3724104" y="4495500"/>
            <a:chExt cx="720004" cy="779718"/>
          </a:xfrm>
        </p:grpSpPr>
        <p:sp>
          <p:nvSpPr>
            <p:cNvPr id="167" name="Rectangle 166">
              <a:extLst>
                <a:ext uri="{FF2B5EF4-FFF2-40B4-BE49-F238E27FC236}">
                  <a16:creationId xmlns:a16="http://schemas.microsoft.com/office/drawing/2014/main" id="{E5AE4454-C150-4C49-9863-D09D95E35559}"/>
                </a:ext>
              </a:extLst>
            </p:cNvPr>
            <p:cNvSpPr/>
            <p:nvPr/>
          </p:nvSpPr>
          <p:spPr bwMode="auto">
            <a:xfrm>
              <a:off x="3724104" y="5109019"/>
              <a:ext cx="7200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Azure</a:t>
              </a:r>
            </a:p>
          </p:txBody>
        </p:sp>
        <p:pic>
          <p:nvPicPr>
            <p:cNvPr id="164" name="Graphic 163">
              <a:extLst>
                <a:ext uri="{FF2B5EF4-FFF2-40B4-BE49-F238E27FC236}">
                  <a16:creationId xmlns:a16="http://schemas.microsoft.com/office/drawing/2014/main" id="{C3885115-1F2C-4C8F-83D9-65285F3B2E4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72994" y="4495500"/>
              <a:ext cx="422225" cy="422225"/>
            </a:xfrm>
            <a:prstGeom prst="rect">
              <a:avLst/>
            </a:prstGeom>
          </p:spPr>
        </p:pic>
      </p:grpSp>
      <p:grpSp>
        <p:nvGrpSpPr>
          <p:cNvPr id="11" name="Group 10">
            <a:extLst>
              <a:ext uri="{FF2B5EF4-FFF2-40B4-BE49-F238E27FC236}">
                <a16:creationId xmlns:a16="http://schemas.microsoft.com/office/drawing/2014/main" id="{9D1AE99D-6F14-43C5-9FE0-FD87A84D812B}"/>
              </a:ext>
            </a:extLst>
          </p:cNvPr>
          <p:cNvGrpSpPr/>
          <p:nvPr/>
        </p:nvGrpSpPr>
        <p:grpSpPr>
          <a:xfrm>
            <a:off x="7311700" y="5053685"/>
            <a:ext cx="779764" cy="863149"/>
            <a:chOff x="7311700" y="4495169"/>
            <a:chExt cx="779764" cy="863149"/>
          </a:xfrm>
        </p:grpSpPr>
        <p:sp>
          <p:nvSpPr>
            <p:cNvPr id="169" name="Rectangle 168">
              <a:extLst>
                <a:ext uri="{FF2B5EF4-FFF2-40B4-BE49-F238E27FC236}">
                  <a16:creationId xmlns:a16="http://schemas.microsoft.com/office/drawing/2014/main" id="{2241D4F3-B267-47C9-9C5F-4F8272835CF9}"/>
                </a:ext>
              </a:extLst>
            </p:cNvPr>
            <p:cNvSpPr/>
            <p:nvPr/>
          </p:nvSpPr>
          <p:spPr bwMode="auto">
            <a:xfrm>
              <a:off x="7311700" y="5025919"/>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Warehouse</a:t>
              </a:r>
            </a:p>
          </p:txBody>
        </p:sp>
        <p:pic>
          <p:nvPicPr>
            <p:cNvPr id="165" name="Graphic 164">
              <a:extLst>
                <a:ext uri="{FF2B5EF4-FFF2-40B4-BE49-F238E27FC236}">
                  <a16:creationId xmlns:a16="http://schemas.microsoft.com/office/drawing/2014/main" id="{9AE40709-0239-4DCA-AA8C-E86BB0D5B0E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73087" y="4495169"/>
              <a:ext cx="456991" cy="456991"/>
            </a:xfrm>
            <a:prstGeom prst="rect">
              <a:avLst/>
            </a:prstGeom>
          </p:spPr>
        </p:pic>
      </p:grpSp>
      <p:grpSp>
        <p:nvGrpSpPr>
          <p:cNvPr id="10" name="Group 9">
            <a:extLst>
              <a:ext uri="{FF2B5EF4-FFF2-40B4-BE49-F238E27FC236}">
                <a16:creationId xmlns:a16="http://schemas.microsoft.com/office/drawing/2014/main" id="{D9E5E7ED-3351-4A8A-B9E0-A026E17826C1}"/>
              </a:ext>
            </a:extLst>
          </p:cNvPr>
          <p:cNvGrpSpPr/>
          <p:nvPr/>
        </p:nvGrpSpPr>
        <p:grpSpPr>
          <a:xfrm>
            <a:off x="4907606" y="4966999"/>
            <a:ext cx="791883" cy="866735"/>
            <a:chOff x="4976278" y="4408483"/>
            <a:chExt cx="791883" cy="866735"/>
          </a:xfrm>
        </p:grpSpPr>
        <p:sp>
          <p:nvSpPr>
            <p:cNvPr id="168" name="Rectangle 167">
              <a:extLst>
                <a:ext uri="{FF2B5EF4-FFF2-40B4-BE49-F238E27FC236}">
                  <a16:creationId xmlns:a16="http://schemas.microsoft.com/office/drawing/2014/main" id="{1F304483-E7F0-4CC1-B3D4-EEEFB8F44BB5}"/>
                </a:ext>
              </a:extLst>
            </p:cNvPr>
            <p:cNvSpPr/>
            <p:nvPr/>
          </p:nvSpPr>
          <p:spPr bwMode="auto">
            <a:xfrm>
              <a:off x="4976278" y="5109019"/>
              <a:ext cx="79188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Cosmos DB</a:t>
              </a:r>
            </a:p>
          </p:txBody>
        </p:sp>
        <p:pic>
          <p:nvPicPr>
            <p:cNvPr id="166" name="Graphic 165">
              <a:extLst>
                <a:ext uri="{FF2B5EF4-FFF2-40B4-BE49-F238E27FC236}">
                  <a16:creationId xmlns:a16="http://schemas.microsoft.com/office/drawing/2014/main" id="{2E51B666-FB02-4F7E-BD7B-DD0168819F6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107164" y="4408483"/>
              <a:ext cx="530110" cy="530110"/>
            </a:xfrm>
            <a:prstGeom prst="rect">
              <a:avLst/>
            </a:prstGeom>
          </p:spPr>
        </p:pic>
      </p:grpSp>
      <p:grpSp>
        <p:nvGrpSpPr>
          <p:cNvPr id="12" name="Group 11">
            <a:extLst>
              <a:ext uri="{FF2B5EF4-FFF2-40B4-BE49-F238E27FC236}">
                <a16:creationId xmlns:a16="http://schemas.microsoft.com/office/drawing/2014/main" id="{D62D8C7D-85BB-446F-9239-09039EE18508}"/>
              </a:ext>
            </a:extLst>
          </p:cNvPr>
          <p:cNvGrpSpPr/>
          <p:nvPr/>
        </p:nvGrpSpPr>
        <p:grpSpPr>
          <a:xfrm>
            <a:off x="6163898" y="5036776"/>
            <a:ext cx="683392" cy="963157"/>
            <a:chOff x="6299933" y="4478260"/>
            <a:chExt cx="683392" cy="963157"/>
          </a:xfrm>
        </p:grpSpPr>
        <p:sp>
          <p:nvSpPr>
            <p:cNvPr id="84" name="Rectangle 83">
              <a:extLst>
                <a:ext uri="{FF2B5EF4-FFF2-40B4-BE49-F238E27FC236}">
                  <a16:creationId xmlns:a16="http://schemas.microsoft.com/office/drawing/2014/main" id="{9486FBD1-7F7F-48E2-A5F2-8C2073DBDB23}"/>
                </a:ext>
              </a:extLst>
            </p:cNvPr>
            <p:cNvSpPr/>
            <p:nvPr/>
          </p:nvSpPr>
          <p:spPr bwMode="auto">
            <a:xfrm>
              <a:off x="6299933" y="5109018"/>
              <a:ext cx="683392"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Data Lake</a:t>
              </a:r>
            </a:p>
          </p:txBody>
        </p:sp>
        <p:pic>
          <p:nvPicPr>
            <p:cNvPr id="85" name="Picture 84" descr=" Data Lake Analytics">
              <a:extLst>
                <a:ext uri="{FF2B5EF4-FFF2-40B4-BE49-F238E27FC236}">
                  <a16:creationId xmlns:a16="http://schemas.microsoft.com/office/drawing/2014/main" id="{6A1121DF-6EC8-41AA-B081-2D5D2A33092E}"/>
                </a:ext>
              </a:extLst>
            </p:cNvPr>
            <p:cNvPicPr>
              <a:picLocks noChangeAspect="1"/>
            </p:cNvPicPr>
            <p:nvPr/>
          </p:nvPicPr>
          <p:blipFill>
            <a:blip r:embed="rId19"/>
            <a:stretch>
              <a:fillRect/>
            </a:stretch>
          </p:blipFill>
          <p:spPr>
            <a:xfrm>
              <a:off x="6458425" y="4478260"/>
              <a:ext cx="366408" cy="486218"/>
            </a:xfrm>
            <a:prstGeom prst="rect">
              <a:avLst/>
            </a:prstGeom>
          </p:spPr>
        </p:pic>
      </p:grpSp>
      <p:grpSp>
        <p:nvGrpSpPr>
          <p:cNvPr id="32" name="Group 31">
            <a:extLst>
              <a:ext uri="{FF2B5EF4-FFF2-40B4-BE49-F238E27FC236}">
                <a16:creationId xmlns:a16="http://schemas.microsoft.com/office/drawing/2014/main" id="{F6E8E7A9-64CA-4B6D-B203-19311FF302F3}"/>
              </a:ext>
            </a:extLst>
          </p:cNvPr>
          <p:cNvGrpSpPr/>
          <p:nvPr/>
        </p:nvGrpSpPr>
        <p:grpSpPr>
          <a:xfrm>
            <a:off x="3520703" y="2270676"/>
            <a:ext cx="782320" cy="982260"/>
            <a:chOff x="3792408" y="1823206"/>
            <a:chExt cx="782320" cy="982260"/>
          </a:xfrm>
        </p:grpSpPr>
        <p:grpSp>
          <p:nvGrpSpPr>
            <p:cNvPr id="25" name="Group 24">
              <a:extLst>
                <a:ext uri="{FF2B5EF4-FFF2-40B4-BE49-F238E27FC236}">
                  <a16:creationId xmlns:a16="http://schemas.microsoft.com/office/drawing/2014/main" id="{7DAB8BCC-FE31-4067-9EC7-840591626F48}"/>
                </a:ext>
              </a:extLst>
            </p:cNvPr>
            <p:cNvGrpSpPr/>
            <p:nvPr/>
          </p:nvGrpSpPr>
          <p:grpSpPr>
            <a:xfrm>
              <a:off x="3792408" y="1823206"/>
              <a:ext cx="782320" cy="782320"/>
              <a:chOff x="4405710" y="1823206"/>
              <a:chExt cx="782320" cy="782320"/>
            </a:xfrm>
          </p:grpSpPr>
          <p:sp>
            <p:nvSpPr>
              <p:cNvPr id="87" name="Oval 86">
                <a:extLst>
                  <a:ext uri="{FF2B5EF4-FFF2-40B4-BE49-F238E27FC236}">
                    <a16:creationId xmlns:a16="http://schemas.microsoft.com/office/drawing/2014/main" id="{C53D501B-8DF6-4EC0-BA3B-EDFF817DDE05}"/>
                  </a:ext>
                </a:extLst>
              </p:cNvPr>
              <p:cNvSpPr/>
              <p:nvPr/>
            </p:nvSpPr>
            <p:spPr bwMode="auto">
              <a:xfrm>
                <a:off x="4405710" y="1823206"/>
                <a:ext cx="782320" cy="782320"/>
              </a:xfrm>
              <a:prstGeom prst="ellipse">
                <a:avLst/>
              </a:prstGeom>
              <a:solidFill>
                <a:srgbClr val="FFC000"/>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12">
                <a:extLst>
                  <a:ext uri="{FF2B5EF4-FFF2-40B4-BE49-F238E27FC236}">
                    <a16:creationId xmlns:a16="http://schemas.microsoft.com/office/drawing/2014/main" id="{91AC6CC8-6520-416B-B2F5-07921927B338}"/>
                  </a:ext>
                </a:extLst>
              </p:cNvPr>
              <p:cNvGrpSpPr>
                <a:grpSpLocks noChangeAspect="1"/>
              </p:cNvGrpSpPr>
              <p:nvPr/>
            </p:nvGrpSpPr>
            <p:grpSpPr bwMode="auto">
              <a:xfrm>
                <a:off x="4616712" y="2077502"/>
                <a:ext cx="360316" cy="273730"/>
                <a:chOff x="4543" y="2176"/>
                <a:chExt cx="258" cy="196"/>
              </a:xfrm>
              <a:solidFill>
                <a:schemeClr val="tx1"/>
              </a:solidFill>
            </p:grpSpPr>
            <p:sp>
              <p:nvSpPr>
                <p:cNvPr id="89" name="Freeform 13">
                  <a:extLst>
                    <a:ext uri="{FF2B5EF4-FFF2-40B4-BE49-F238E27FC236}">
                      <a16:creationId xmlns:a16="http://schemas.microsoft.com/office/drawing/2014/main" id="{B604BB3B-5F58-458E-A9C4-4D58E82CF21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0" name="Freeform 14">
                  <a:extLst>
                    <a:ext uri="{FF2B5EF4-FFF2-40B4-BE49-F238E27FC236}">
                      <a16:creationId xmlns:a16="http://schemas.microsoft.com/office/drawing/2014/main" id="{42E404A0-2AD0-432B-BA7D-311527353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Freeform 15">
                  <a:extLst>
                    <a:ext uri="{FF2B5EF4-FFF2-40B4-BE49-F238E27FC236}">
                      <a16:creationId xmlns:a16="http://schemas.microsoft.com/office/drawing/2014/main" id="{84105E4B-0F1F-4EE2-9255-70136D102F2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6">
                  <a:extLst>
                    <a:ext uri="{FF2B5EF4-FFF2-40B4-BE49-F238E27FC236}">
                      <a16:creationId xmlns:a16="http://schemas.microsoft.com/office/drawing/2014/main" id="{E1E94535-7D00-4994-8F19-F290DD1B77A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7">
                  <a:extLst>
                    <a:ext uri="{FF2B5EF4-FFF2-40B4-BE49-F238E27FC236}">
                      <a16:creationId xmlns:a16="http://schemas.microsoft.com/office/drawing/2014/main" id="{B08C5BD6-DF09-4BEA-AF2B-B9F323B339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70" name="Rectangle 169">
              <a:extLst>
                <a:ext uri="{FF2B5EF4-FFF2-40B4-BE49-F238E27FC236}">
                  <a16:creationId xmlns:a16="http://schemas.microsoft.com/office/drawing/2014/main" id="{B52C2A4E-F2E2-4299-8457-99EED42B5970}"/>
                </a:ext>
              </a:extLst>
            </p:cNvPr>
            <p:cNvSpPr/>
            <p:nvPr/>
          </p:nvSpPr>
          <p:spPr bwMode="auto">
            <a:xfrm>
              <a:off x="3995271" y="2679292"/>
              <a:ext cx="376594" cy="126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31" name="Group 30">
            <a:extLst>
              <a:ext uri="{FF2B5EF4-FFF2-40B4-BE49-F238E27FC236}">
                <a16:creationId xmlns:a16="http://schemas.microsoft.com/office/drawing/2014/main" id="{A459F8AC-AFEC-4DF7-9D5E-424CC13B450D}"/>
              </a:ext>
            </a:extLst>
          </p:cNvPr>
          <p:cNvGrpSpPr/>
          <p:nvPr/>
        </p:nvGrpSpPr>
        <p:grpSpPr>
          <a:xfrm>
            <a:off x="4630251" y="2270676"/>
            <a:ext cx="1126540" cy="1087253"/>
            <a:chOff x="4898033" y="1823206"/>
            <a:chExt cx="1126540" cy="1087253"/>
          </a:xfrm>
        </p:grpSpPr>
        <p:grpSp>
          <p:nvGrpSpPr>
            <p:cNvPr id="26" name="Group 25">
              <a:extLst>
                <a:ext uri="{FF2B5EF4-FFF2-40B4-BE49-F238E27FC236}">
                  <a16:creationId xmlns:a16="http://schemas.microsoft.com/office/drawing/2014/main" id="{17551A68-8A81-4150-94E8-05B4FAEE491F}"/>
                </a:ext>
              </a:extLst>
            </p:cNvPr>
            <p:cNvGrpSpPr/>
            <p:nvPr/>
          </p:nvGrpSpPr>
          <p:grpSpPr>
            <a:xfrm>
              <a:off x="5070143" y="1823206"/>
              <a:ext cx="782320" cy="782320"/>
              <a:chOff x="5509666" y="1823206"/>
              <a:chExt cx="782320" cy="782320"/>
            </a:xfrm>
          </p:grpSpPr>
          <p:sp>
            <p:nvSpPr>
              <p:cNvPr id="98" name="Oval 97">
                <a:extLst>
                  <a:ext uri="{FF2B5EF4-FFF2-40B4-BE49-F238E27FC236}">
                    <a16:creationId xmlns:a16="http://schemas.microsoft.com/office/drawing/2014/main" id="{5AB4507E-CCF1-41D7-9F3D-CE57330D0C87}"/>
                  </a:ext>
                </a:extLst>
              </p:cNvPr>
              <p:cNvSpPr/>
              <p:nvPr/>
            </p:nvSpPr>
            <p:spPr bwMode="auto">
              <a:xfrm>
                <a:off x="5509666" y="1823206"/>
                <a:ext cx="782320" cy="782320"/>
              </a:xfrm>
              <a:prstGeom prst="ellipse">
                <a:avLst/>
              </a:prstGeom>
              <a:solidFill>
                <a:srgbClr val="5C005C"/>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4">
                <a:extLst>
                  <a:ext uri="{FF2B5EF4-FFF2-40B4-BE49-F238E27FC236}">
                    <a16:creationId xmlns:a16="http://schemas.microsoft.com/office/drawing/2014/main" id="{E1399CE0-C195-4004-B044-7C2365D1E431}"/>
                  </a:ext>
                </a:extLst>
              </p:cNvPr>
              <p:cNvGrpSpPr>
                <a:grpSpLocks noChangeAspect="1"/>
              </p:cNvGrpSpPr>
              <p:nvPr/>
            </p:nvGrpSpPr>
            <p:grpSpPr bwMode="auto">
              <a:xfrm>
                <a:off x="5722049" y="2076787"/>
                <a:ext cx="357521" cy="275124"/>
                <a:chOff x="2880" y="2176"/>
                <a:chExt cx="256" cy="197"/>
              </a:xfrm>
              <a:solidFill>
                <a:srgbClr val="D2D2D2"/>
              </a:solidFill>
            </p:grpSpPr>
            <p:sp>
              <p:nvSpPr>
                <p:cNvPr id="100" name="Freeform 5">
                  <a:extLst>
                    <a:ext uri="{FF2B5EF4-FFF2-40B4-BE49-F238E27FC236}">
                      <a16:creationId xmlns:a16="http://schemas.microsoft.com/office/drawing/2014/main" id="{63FBBCA9-463D-485B-8AF9-07B0F3B46F0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1F93A438-9B7A-4293-AD8B-6D82C950DF5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1F95798-84A3-49A3-A53F-AFA635CB441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6EF37E04-53FC-4650-8A07-8131708543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2ABEA582-E5FB-4E95-B474-12B242EB4E7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71" name="Rectangle 170">
              <a:extLst>
                <a:ext uri="{FF2B5EF4-FFF2-40B4-BE49-F238E27FC236}">
                  <a16:creationId xmlns:a16="http://schemas.microsoft.com/office/drawing/2014/main" id="{79DF8EE5-8556-4EF8-8C85-EB25C96936E7}"/>
                </a:ext>
              </a:extLst>
            </p:cNvPr>
            <p:cNvSpPr/>
            <p:nvPr/>
          </p:nvSpPr>
          <p:spPr bwMode="auto">
            <a:xfrm>
              <a:off x="4898033" y="2678984"/>
              <a:ext cx="1126540" cy="231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Apps</a:t>
              </a:r>
            </a:p>
          </p:txBody>
        </p:sp>
      </p:grpSp>
      <p:grpSp>
        <p:nvGrpSpPr>
          <p:cNvPr id="30" name="Group 29">
            <a:extLst>
              <a:ext uri="{FF2B5EF4-FFF2-40B4-BE49-F238E27FC236}">
                <a16:creationId xmlns:a16="http://schemas.microsoft.com/office/drawing/2014/main" id="{06D8B83F-141A-4BBF-A87A-719693871644}"/>
              </a:ext>
            </a:extLst>
          </p:cNvPr>
          <p:cNvGrpSpPr/>
          <p:nvPr/>
        </p:nvGrpSpPr>
        <p:grpSpPr>
          <a:xfrm>
            <a:off x="6084019" y="2270676"/>
            <a:ext cx="1060963" cy="1080960"/>
            <a:chOff x="6601196" y="1823206"/>
            <a:chExt cx="1060963" cy="1080960"/>
          </a:xfrm>
        </p:grpSpPr>
        <p:grpSp>
          <p:nvGrpSpPr>
            <p:cNvPr id="27" name="Group 26">
              <a:extLst>
                <a:ext uri="{FF2B5EF4-FFF2-40B4-BE49-F238E27FC236}">
                  <a16:creationId xmlns:a16="http://schemas.microsoft.com/office/drawing/2014/main" id="{E223B3B6-24A1-457C-AF31-FCA0DCDE8F6D}"/>
                </a:ext>
              </a:extLst>
            </p:cNvPr>
            <p:cNvGrpSpPr/>
            <p:nvPr/>
          </p:nvGrpSpPr>
          <p:grpSpPr>
            <a:xfrm>
              <a:off x="6740517" y="1823206"/>
              <a:ext cx="782320" cy="782320"/>
              <a:chOff x="6613622" y="1823206"/>
              <a:chExt cx="782320" cy="782320"/>
            </a:xfrm>
          </p:grpSpPr>
          <p:sp>
            <p:nvSpPr>
              <p:cNvPr id="94" name="Oval 93">
                <a:extLst>
                  <a:ext uri="{FF2B5EF4-FFF2-40B4-BE49-F238E27FC236}">
                    <a16:creationId xmlns:a16="http://schemas.microsoft.com/office/drawing/2014/main" id="{C88A1E60-7B84-4A75-B9FF-FE595FFACFCB}"/>
                  </a:ext>
                </a:extLst>
              </p:cNvPr>
              <p:cNvSpPr/>
              <p:nvPr/>
            </p:nvSpPr>
            <p:spPr bwMode="auto">
              <a:xfrm>
                <a:off x="6613622" y="1823206"/>
                <a:ext cx="782320" cy="782320"/>
              </a:xfrm>
              <a:prstGeom prst="ellipse">
                <a:avLst/>
              </a:prstGeom>
              <a:solidFill>
                <a:srgbClr val="287EF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AF5374F7-F1EA-4850-8DB4-D1A2423400FC}"/>
                  </a:ext>
                </a:extLst>
              </p:cNvPr>
              <p:cNvGrpSpPr/>
              <p:nvPr/>
            </p:nvGrpSpPr>
            <p:grpSpPr>
              <a:xfrm>
                <a:off x="6809522" y="2066020"/>
                <a:ext cx="390519" cy="296692"/>
                <a:chOff x="-1146792" y="678443"/>
                <a:chExt cx="1017587" cy="773113"/>
              </a:xfrm>
              <a:solidFill>
                <a:srgbClr val="D2D2D2"/>
              </a:solidFill>
            </p:grpSpPr>
            <p:sp>
              <p:nvSpPr>
                <p:cNvPr id="96" name="Freeform 5">
                  <a:extLst>
                    <a:ext uri="{FF2B5EF4-FFF2-40B4-BE49-F238E27FC236}">
                      <a16:creationId xmlns:a16="http://schemas.microsoft.com/office/drawing/2014/main" id="{6DD98EE3-FAEB-46AB-B95C-A2209A2F41B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FF12AC46-F2F6-4EAA-A64A-0C2CE00E3C8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2" name="Rectangle 171">
              <a:extLst>
                <a:ext uri="{FF2B5EF4-FFF2-40B4-BE49-F238E27FC236}">
                  <a16:creationId xmlns:a16="http://schemas.microsoft.com/office/drawing/2014/main" id="{92FAC76E-1BEA-498F-AFFE-97CE552E9116}"/>
                </a:ext>
              </a:extLst>
            </p:cNvPr>
            <p:cNvSpPr/>
            <p:nvPr/>
          </p:nvSpPr>
          <p:spPr bwMode="auto">
            <a:xfrm>
              <a:off x="6601196" y="2672692"/>
              <a:ext cx="1060963" cy="231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Automate</a:t>
              </a:r>
            </a:p>
          </p:txBody>
        </p:sp>
      </p:grpSp>
      <p:grpSp>
        <p:nvGrpSpPr>
          <p:cNvPr id="29" name="Group 28">
            <a:extLst>
              <a:ext uri="{FF2B5EF4-FFF2-40B4-BE49-F238E27FC236}">
                <a16:creationId xmlns:a16="http://schemas.microsoft.com/office/drawing/2014/main" id="{59265AEB-E7EF-4933-BF84-289F836EEDC1}"/>
              </a:ext>
            </a:extLst>
          </p:cNvPr>
          <p:cNvGrpSpPr/>
          <p:nvPr/>
        </p:nvGrpSpPr>
        <p:grpSpPr>
          <a:xfrm>
            <a:off x="7472209" y="2270676"/>
            <a:ext cx="1060963" cy="1087192"/>
            <a:chOff x="8097466" y="1823267"/>
            <a:chExt cx="1060963" cy="1087192"/>
          </a:xfrm>
        </p:grpSpPr>
        <p:grpSp>
          <p:nvGrpSpPr>
            <p:cNvPr id="28" name="Group 27">
              <a:extLst>
                <a:ext uri="{FF2B5EF4-FFF2-40B4-BE49-F238E27FC236}">
                  <a16:creationId xmlns:a16="http://schemas.microsoft.com/office/drawing/2014/main" id="{FBA94559-0815-4044-B88D-C6CDA3304C53}"/>
                </a:ext>
              </a:extLst>
            </p:cNvPr>
            <p:cNvGrpSpPr/>
            <p:nvPr/>
          </p:nvGrpSpPr>
          <p:grpSpPr>
            <a:xfrm>
              <a:off x="8234755" y="1823267"/>
              <a:ext cx="786384" cy="786384"/>
              <a:chOff x="7720803" y="1823267"/>
              <a:chExt cx="786384" cy="786384"/>
            </a:xfrm>
          </p:grpSpPr>
          <p:sp>
            <p:nvSpPr>
              <p:cNvPr id="140" name="Oval 139">
                <a:extLst>
                  <a:ext uri="{FF2B5EF4-FFF2-40B4-BE49-F238E27FC236}">
                    <a16:creationId xmlns:a16="http://schemas.microsoft.com/office/drawing/2014/main" id="{9781B824-DE02-4B3A-8596-333CFF9DD30B}"/>
                  </a:ext>
                </a:extLst>
              </p:cNvPr>
              <p:cNvSpPr/>
              <p:nvPr/>
            </p:nvSpPr>
            <p:spPr bwMode="auto">
              <a:xfrm>
                <a:off x="7720803" y="1823267"/>
                <a:ext cx="786384" cy="786384"/>
              </a:xfrm>
              <a:prstGeom prst="ellipse">
                <a:avLst/>
              </a:prstGeom>
              <a:solidFill>
                <a:srgbClr val="14848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2" name="Picture 141" descr="A picture containing drawing&#10;&#10;Description automatically generated">
                <a:extLst>
                  <a:ext uri="{FF2B5EF4-FFF2-40B4-BE49-F238E27FC236}">
                    <a16:creationId xmlns:a16="http://schemas.microsoft.com/office/drawing/2014/main" id="{B17A1C3E-0057-413D-B570-1DB3A859339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906538" y="2021454"/>
                <a:ext cx="413842" cy="413842"/>
              </a:xfrm>
              <a:prstGeom prst="rect">
                <a:avLst/>
              </a:prstGeom>
            </p:spPr>
          </p:pic>
        </p:grpSp>
        <p:sp>
          <p:nvSpPr>
            <p:cNvPr id="173" name="Rectangle 172">
              <a:extLst>
                <a:ext uri="{FF2B5EF4-FFF2-40B4-BE49-F238E27FC236}">
                  <a16:creationId xmlns:a16="http://schemas.microsoft.com/office/drawing/2014/main" id="{F9504D77-FA42-4213-B16E-2F2942FF0EE9}"/>
                </a:ext>
              </a:extLst>
            </p:cNvPr>
            <p:cNvSpPr/>
            <p:nvPr/>
          </p:nvSpPr>
          <p:spPr bwMode="auto">
            <a:xfrm>
              <a:off x="8097466" y="2681429"/>
              <a:ext cx="1060963" cy="229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Virtual Agents</a:t>
              </a:r>
            </a:p>
          </p:txBody>
        </p:sp>
      </p:grpSp>
      <p:sp>
        <p:nvSpPr>
          <p:cNvPr id="109" name="Rectangle 115">
            <a:extLst>
              <a:ext uri="{FF2B5EF4-FFF2-40B4-BE49-F238E27FC236}">
                <a16:creationId xmlns:a16="http://schemas.microsoft.com/office/drawing/2014/main" id="{42561E65-A954-45F2-94C7-AE546615403A}"/>
              </a:ext>
            </a:extLst>
          </p:cNvPr>
          <p:cNvSpPr/>
          <p:nvPr/>
        </p:nvSpPr>
        <p:spPr bwMode="auto">
          <a:xfrm rot="9676055">
            <a:off x="3390862" y="5494697"/>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15">
            <a:extLst>
              <a:ext uri="{FF2B5EF4-FFF2-40B4-BE49-F238E27FC236}">
                <a16:creationId xmlns:a16="http://schemas.microsoft.com/office/drawing/2014/main" id="{35C4008C-9682-4A2A-9016-8938DC9FD76E}"/>
              </a:ext>
            </a:extLst>
          </p:cNvPr>
          <p:cNvSpPr/>
          <p:nvPr/>
        </p:nvSpPr>
        <p:spPr bwMode="auto">
          <a:xfrm rot="9676055" flipH="1" flipV="1">
            <a:off x="8574009" y="2775663"/>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2154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0" y="0"/>
            <a:ext cx="10962053" cy="721895"/>
          </a:xfrm>
        </p:spPr>
        <p:txBody>
          <a:bodyPr>
            <a:normAutofit/>
          </a:bodyPr>
          <a:lstStyle/>
          <a:p>
            <a:r>
              <a:rPr lang="en-US" sz="4000" b="1" spc="-147" dirty="0">
                <a:ln w="3175">
                  <a:noFill/>
                </a:ln>
                <a:solidFill>
                  <a:srgbClr val="7030A0"/>
                </a:solidFill>
                <a:ea typeface="+mn-ea"/>
                <a:cs typeface="Segoe UI" pitchFamily="34" charset="0"/>
              </a:rPr>
              <a:t>Deeper integration with Azure resources</a:t>
            </a:r>
          </a:p>
        </p:txBody>
      </p:sp>
      <p:pic>
        <p:nvPicPr>
          <p:cNvPr id="9" name="Picture 8" descr="A screenshot of a cell phone&#10;&#10;Description automatically generated">
            <a:extLst>
              <a:ext uri="{FF2B5EF4-FFF2-40B4-BE49-F238E27FC236}">
                <a16:creationId xmlns:a16="http://schemas.microsoft.com/office/drawing/2014/main" id="{6C4DFCD7-A273-4E9A-A13F-625D34FB8121}"/>
              </a:ext>
            </a:extLst>
          </p:cNvPr>
          <p:cNvPicPr>
            <a:picLocks noChangeAspect="1"/>
          </p:cNvPicPr>
          <p:nvPr/>
        </p:nvPicPr>
        <p:blipFill rotWithShape="1">
          <a:blip r:embed="rId2">
            <a:extLst>
              <a:ext uri="{28A0092B-C50C-407E-A947-70E740481C1C}">
                <a14:useLocalDpi xmlns:a14="http://schemas.microsoft.com/office/drawing/2010/main" val="0"/>
              </a:ext>
            </a:extLst>
          </a:blip>
          <a:srcRect b="13536"/>
          <a:stretch/>
        </p:blipFill>
        <p:spPr>
          <a:xfrm>
            <a:off x="1420599" y="721895"/>
            <a:ext cx="9707106" cy="5025085"/>
          </a:xfrm>
          <a:prstGeom prst="rect">
            <a:avLst/>
          </a:prstGeom>
        </p:spPr>
      </p:pic>
    </p:spTree>
    <p:extLst>
      <p:ext uri="{BB962C8B-B14F-4D97-AF65-F5344CB8AC3E}">
        <p14:creationId xmlns:p14="http://schemas.microsoft.com/office/powerpoint/2010/main" val="355000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normAutofit fontScale="92500" lnSpcReduction="20000"/>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normAutofit fontScale="92500" lnSpcReduction="20000"/>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normAutofit fontScale="92500" lnSpcReduction="20000"/>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5"/>
            <a:ext cx="11018520" cy="1443789"/>
          </a:xfrm>
        </p:spPr>
        <p:txBody>
          <a:bodyPr>
            <a:normAutofit/>
          </a:bodyPr>
          <a:lstStyle/>
          <a:p>
            <a:r>
              <a:rPr lang="en-US" dirty="0">
                <a:solidFill>
                  <a:srgbClr val="7030A0"/>
                </a:solidFill>
              </a:rPr>
              <a:t>Types of Power Apps</a:t>
            </a:r>
            <a:br>
              <a:rPr lang="en-US" dirty="0">
                <a:solidFill>
                  <a:srgbClr val="7030A0"/>
                </a:solidFill>
              </a:rPr>
            </a:br>
            <a:r>
              <a:rPr lang="en-US" dirty="0">
                <a:solidFill>
                  <a:srgbClr val="7030A0"/>
                </a:solidFill>
              </a:rPr>
              <a:t>    			- </a:t>
            </a:r>
            <a:r>
              <a:rPr lang="en-US" sz="3200" dirty="0">
                <a:solidFill>
                  <a:srgbClr val="7030A0"/>
                </a:solidFill>
              </a:rPr>
              <a:t>Model Driven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688311"/>
            <a:ext cx="11018520" cy="553998"/>
          </a:xfrm>
        </p:spPr>
        <p:txBody>
          <a:bodyPr>
            <a:normAutofit fontScale="90000"/>
          </a:bodyPr>
          <a:lstStyle/>
          <a:p>
            <a:r>
              <a:rPr lang="en-US"/>
              <a:t>Put your data to work with the </a:t>
            </a:r>
            <a:r>
              <a:rPr lang="en-US" b="1" spc="0">
                <a:ln>
                  <a:noFill/>
                </a:ln>
                <a:solidFill>
                  <a:srgbClr val="0078D7"/>
                </a:solidFill>
                <a:latin typeface="Segoe UI Semibold" panose="020B0702040204020203" pitchFamily="34" charset="0"/>
                <a:cs typeface="Segoe UI Semibold" panose="020B0702040204020203" pitchFamily="34" charset="0"/>
              </a:rPr>
              <a:t>Common Data Service</a:t>
            </a:r>
            <a:endParaRPr lang="en-US"/>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588262" y="2296658"/>
            <a:ext cx="5362549" cy="3262432"/>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“Out-of-the-box” data store for your apps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Advanced security, business logic and rules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Jumpstart apps with the Common Data Model</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Dynamics 365, Office 365, and Azure data is available, augmented by industry partners </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Extend to your own needs and integrate across your apps and services </a:t>
            </a:r>
          </a:p>
        </p:txBody>
      </p:sp>
      <p:cxnSp>
        <p:nvCxnSpPr>
          <p:cNvPr id="131" name="Straight Connector 130">
            <a:extLst>
              <a:ext uri="{FF2B5EF4-FFF2-40B4-BE49-F238E27FC236}">
                <a16:creationId xmlns:a16="http://schemas.microsoft.com/office/drawing/2014/main" id="{3B6DB591-0227-4FA3-97E4-7591B90F953F}"/>
              </a:ext>
            </a:extLst>
          </p:cNvPr>
          <p:cNvCxnSpPr>
            <a:cxnSpLocks/>
          </p:cNvCxnSpPr>
          <p:nvPr/>
        </p:nvCxnSpPr>
        <p:spPr>
          <a:xfrm>
            <a:off x="6151534" y="2368098"/>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 screen&#10;&#10;Description generated with very high confidence">
            <a:extLst>
              <a:ext uri="{FF2B5EF4-FFF2-40B4-BE49-F238E27FC236}">
                <a16:creationId xmlns:a16="http://schemas.microsoft.com/office/drawing/2014/main" id="{B7A0DEE9-CA8C-4C6B-ADCA-C000C742F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32" y="2296658"/>
            <a:ext cx="8469310" cy="2858035"/>
          </a:xfrm>
          <a:prstGeom prst="rect">
            <a:avLst/>
          </a:prstGeom>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66A4-DF14-45E2-BBC3-2DD8DEE41906}"/>
              </a:ext>
            </a:extLst>
          </p:cNvPr>
          <p:cNvSpPr>
            <a:spLocks noGrp="1"/>
          </p:cNvSpPr>
          <p:nvPr>
            <p:ph type="title"/>
          </p:nvPr>
        </p:nvSpPr>
        <p:spPr>
          <a:xfrm>
            <a:off x="0" y="-6263"/>
            <a:ext cx="9144000" cy="615553"/>
          </a:xfrm>
        </p:spPr>
        <p:txBody>
          <a:bodyPr/>
          <a:lstStyle/>
          <a:p>
            <a:r>
              <a:rPr lang="en-US" sz="4000" spc="-147" dirty="0">
                <a:solidFill>
                  <a:srgbClr val="7030A0"/>
                </a:solidFill>
              </a:rPr>
              <a:t>What type of components can I add ? </a:t>
            </a:r>
          </a:p>
        </p:txBody>
      </p:sp>
      <p:sp>
        <p:nvSpPr>
          <p:cNvPr id="102" name="Text Placeholder 101">
            <a:extLst>
              <a:ext uri="{FF2B5EF4-FFF2-40B4-BE49-F238E27FC236}">
                <a16:creationId xmlns:a16="http://schemas.microsoft.com/office/drawing/2014/main" id="{1D3C5EC9-9456-421B-86F0-007B1DE255E5}"/>
              </a:ext>
            </a:extLst>
          </p:cNvPr>
          <p:cNvSpPr>
            <a:spLocks noGrp="1"/>
          </p:cNvSpPr>
          <p:nvPr>
            <p:ph type="body" sz="quarter" idx="10"/>
          </p:nvPr>
        </p:nvSpPr>
        <p:spPr>
          <a:xfrm>
            <a:off x="336028" y="985772"/>
            <a:ext cx="4488996" cy="369332"/>
          </a:xfrm>
        </p:spPr>
        <p:txBody>
          <a:bodyPr/>
          <a:lstStyle/>
          <a:p>
            <a:pPr marL="457200" indent="-457200">
              <a:buFont typeface="Arial" panose="020B0604020202020204" pitchFamily="34" charset="0"/>
              <a:buChar char="•"/>
            </a:pPr>
            <a:r>
              <a:rPr lang="en-US" sz="2400" dirty="0"/>
              <a:t>Field control on the form</a:t>
            </a:r>
          </a:p>
        </p:txBody>
      </p:sp>
      <p:pic>
        <p:nvPicPr>
          <p:cNvPr id="9" name="Picture 8">
            <a:extLst>
              <a:ext uri="{FF2B5EF4-FFF2-40B4-BE49-F238E27FC236}">
                <a16:creationId xmlns:a16="http://schemas.microsoft.com/office/drawing/2014/main" id="{BC274CAD-A3FB-4C88-A7AE-72629FE29F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336" y="905137"/>
            <a:ext cx="3227995" cy="624198"/>
          </a:xfrm>
          <a:prstGeom prst="rect">
            <a:avLst/>
          </a:prstGeom>
        </p:spPr>
      </p:pic>
      <p:pic>
        <p:nvPicPr>
          <p:cNvPr id="10" name="Picture 9">
            <a:extLst>
              <a:ext uri="{FF2B5EF4-FFF2-40B4-BE49-F238E27FC236}">
                <a16:creationId xmlns:a16="http://schemas.microsoft.com/office/drawing/2014/main" id="{6CFD07AF-8D99-4ED5-8F3D-6BA2134261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4376" y="905137"/>
            <a:ext cx="3123094" cy="778883"/>
          </a:xfrm>
          <a:prstGeom prst="rect">
            <a:avLst/>
          </a:prstGeom>
        </p:spPr>
      </p:pic>
      <p:pic>
        <p:nvPicPr>
          <p:cNvPr id="11" name="Picture 10">
            <a:extLst>
              <a:ext uri="{FF2B5EF4-FFF2-40B4-BE49-F238E27FC236}">
                <a16:creationId xmlns:a16="http://schemas.microsoft.com/office/drawing/2014/main" id="{A85EE3C9-0A98-4975-A82E-B51314CB9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74376" y="1886737"/>
            <a:ext cx="2974600" cy="1526762"/>
          </a:xfrm>
          <a:prstGeom prst="rect">
            <a:avLst/>
          </a:prstGeom>
        </p:spPr>
      </p:pic>
      <p:pic>
        <p:nvPicPr>
          <p:cNvPr id="13" name="Picture 12">
            <a:extLst>
              <a:ext uri="{FF2B5EF4-FFF2-40B4-BE49-F238E27FC236}">
                <a16:creationId xmlns:a16="http://schemas.microsoft.com/office/drawing/2014/main" id="{B645102C-37ED-4B1C-9289-B99E3B617F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99660" y="1886737"/>
            <a:ext cx="3885182" cy="1474639"/>
          </a:xfrm>
          <a:prstGeom prst="rect">
            <a:avLst/>
          </a:prstGeom>
        </p:spPr>
      </p:pic>
      <p:pic>
        <p:nvPicPr>
          <p:cNvPr id="14" name="Picture 13">
            <a:extLst>
              <a:ext uri="{FF2B5EF4-FFF2-40B4-BE49-F238E27FC236}">
                <a16:creationId xmlns:a16="http://schemas.microsoft.com/office/drawing/2014/main" id="{5A90B222-91DB-4E52-B66C-5A29EE3371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9660" y="2650118"/>
            <a:ext cx="2865916" cy="1027035"/>
          </a:xfrm>
          <a:prstGeom prst="rect">
            <a:avLst/>
          </a:prstGeom>
        </p:spPr>
      </p:pic>
      <p:pic>
        <p:nvPicPr>
          <p:cNvPr id="15" name="Picture 14">
            <a:extLst>
              <a:ext uri="{FF2B5EF4-FFF2-40B4-BE49-F238E27FC236}">
                <a16:creationId xmlns:a16="http://schemas.microsoft.com/office/drawing/2014/main" id="{CDF56FE8-8AE8-4AB5-95A1-E8B23C5D7F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54428" y="2650118"/>
            <a:ext cx="2139214" cy="3115702"/>
          </a:xfrm>
          <a:prstGeom prst="rect">
            <a:avLst/>
          </a:prstGeom>
        </p:spPr>
      </p:pic>
      <p:pic>
        <p:nvPicPr>
          <p:cNvPr id="16" name="Picture 15">
            <a:extLst>
              <a:ext uri="{FF2B5EF4-FFF2-40B4-BE49-F238E27FC236}">
                <a16:creationId xmlns:a16="http://schemas.microsoft.com/office/drawing/2014/main" id="{C0A057D9-62D6-4F52-8F32-3C78E287EF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97523" y="3698353"/>
            <a:ext cx="3383912" cy="1994599"/>
          </a:xfrm>
          <a:prstGeom prst="rect">
            <a:avLst/>
          </a:prstGeom>
        </p:spPr>
      </p:pic>
      <p:sp>
        <p:nvSpPr>
          <p:cNvPr id="2" name="Rectangle 1">
            <a:extLst>
              <a:ext uri="{FF2B5EF4-FFF2-40B4-BE49-F238E27FC236}">
                <a16:creationId xmlns:a16="http://schemas.microsoft.com/office/drawing/2014/main" id="{8790768C-DC5E-439C-A5FC-9EEA3E5AE2F1}"/>
              </a:ext>
            </a:extLst>
          </p:cNvPr>
          <p:cNvSpPr/>
          <p:nvPr/>
        </p:nvSpPr>
        <p:spPr>
          <a:xfrm>
            <a:off x="363429" y="1904419"/>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Entity grid\sub grid</a:t>
            </a:r>
          </a:p>
        </p:txBody>
      </p:sp>
      <p:sp>
        <p:nvSpPr>
          <p:cNvPr id="4" name="Rectangle 3">
            <a:extLst>
              <a:ext uri="{FF2B5EF4-FFF2-40B4-BE49-F238E27FC236}">
                <a16:creationId xmlns:a16="http://schemas.microsoft.com/office/drawing/2014/main" id="{6543AEFB-5F56-4E8E-8EED-1A8D772D18DD}"/>
              </a:ext>
            </a:extLst>
          </p:cNvPr>
          <p:cNvSpPr/>
          <p:nvPr/>
        </p:nvSpPr>
        <p:spPr>
          <a:xfrm>
            <a:off x="363429" y="2782465"/>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Unbound controls</a:t>
            </a:r>
          </a:p>
        </p:txBody>
      </p:sp>
      <p:sp>
        <p:nvSpPr>
          <p:cNvPr id="5" name="Rectangle 4">
            <a:extLst>
              <a:ext uri="{FF2B5EF4-FFF2-40B4-BE49-F238E27FC236}">
                <a16:creationId xmlns:a16="http://schemas.microsoft.com/office/drawing/2014/main" id="{13281C6A-5905-4D7C-A04A-AB48EF179C34}"/>
              </a:ext>
            </a:extLst>
          </p:cNvPr>
          <p:cNvSpPr/>
          <p:nvPr/>
        </p:nvSpPr>
        <p:spPr>
          <a:xfrm>
            <a:off x="376944" y="3731461"/>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Business Process step</a:t>
            </a:r>
          </a:p>
        </p:txBody>
      </p:sp>
      <p:sp>
        <p:nvSpPr>
          <p:cNvPr id="6" name="Rectangle 5">
            <a:extLst>
              <a:ext uri="{FF2B5EF4-FFF2-40B4-BE49-F238E27FC236}">
                <a16:creationId xmlns:a16="http://schemas.microsoft.com/office/drawing/2014/main" id="{6D2AAC7D-77ED-4C71-8013-138B3B3AD429}"/>
              </a:ext>
            </a:extLst>
          </p:cNvPr>
          <p:cNvSpPr/>
          <p:nvPr/>
        </p:nvSpPr>
        <p:spPr>
          <a:xfrm>
            <a:off x="404627" y="4624317"/>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Display external content </a:t>
            </a:r>
          </a:p>
        </p:txBody>
      </p:sp>
      <p:sp>
        <p:nvSpPr>
          <p:cNvPr id="7" name="Rectangle 6">
            <a:extLst>
              <a:ext uri="{FF2B5EF4-FFF2-40B4-BE49-F238E27FC236}">
                <a16:creationId xmlns:a16="http://schemas.microsoft.com/office/drawing/2014/main" id="{6B267572-33DE-489F-ACDD-A9A4FC5F0AB4}"/>
              </a:ext>
            </a:extLst>
          </p:cNvPr>
          <p:cNvSpPr/>
          <p:nvPr/>
        </p:nvSpPr>
        <p:spPr>
          <a:xfrm>
            <a:off x="404627" y="5736366"/>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Utilize external services</a:t>
            </a:r>
          </a:p>
        </p:txBody>
      </p:sp>
      <p:pic>
        <p:nvPicPr>
          <p:cNvPr id="17" name="Picture 16">
            <a:extLst>
              <a:ext uri="{FF2B5EF4-FFF2-40B4-BE49-F238E27FC236}">
                <a16:creationId xmlns:a16="http://schemas.microsoft.com/office/drawing/2014/main" id="{AC789636-CE04-48C2-A39C-4C45F24EFC2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96157" y="4551825"/>
            <a:ext cx="3319192" cy="2180093"/>
          </a:xfrm>
          <a:prstGeom prst="rect">
            <a:avLst/>
          </a:prstGeom>
        </p:spPr>
      </p:pic>
    </p:spTree>
    <p:extLst>
      <p:ext uri="{BB962C8B-B14F-4D97-AF65-F5344CB8AC3E}">
        <p14:creationId xmlns:p14="http://schemas.microsoft.com/office/powerpoint/2010/main" val="316910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p:cTn id="7" dur="500" fill="hold"/>
                                        <p:tgtEl>
                                          <p:spTgt spid="1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par>
                                <p:cTn id="48" presetID="53" presetClass="entr" presetSubtype="16"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par>
                                <p:cTn id="72" presetID="53" presetClass="entr" presetSubtype="16"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500" fill="hold"/>
                                        <p:tgtEl>
                                          <p:spTgt spid="7"/>
                                        </p:tgtEl>
                                        <p:attrNameLst>
                                          <p:attrName>ppt_w</p:attrName>
                                        </p:attrNameLst>
                                      </p:cBhvr>
                                      <p:tavLst>
                                        <p:tav tm="0">
                                          <p:val>
                                            <p:fltVal val="0"/>
                                          </p:val>
                                        </p:tav>
                                        <p:tav tm="100000">
                                          <p:val>
                                            <p:strVal val="#ppt_w"/>
                                          </p:val>
                                        </p:tav>
                                      </p:tavLst>
                                    </p:anim>
                                    <p:anim calcmode="lin" valueType="num">
                                      <p:cBhvr>
                                        <p:cTn id="87" dur="500" fill="hold"/>
                                        <p:tgtEl>
                                          <p:spTgt spid="7"/>
                                        </p:tgtEl>
                                        <p:attrNameLst>
                                          <p:attrName>ppt_h</p:attrName>
                                        </p:attrNameLst>
                                      </p:cBhvr>
                                      <p:tavLst>
                                        <p:tav tm="0">
                                          <p:val>
                                            <p:fltVal val="0"/>
                                          </p:val>
                                        </p:tav>
                                        <p:tav tm="100000">
                                          <p:val>
                                            <p:strVal val="#ppt_h"/>
                                          </p:val>
                                        </p:tav>
                                      </p:tavLst>
                                    </p:anim>
                                    <p:animEffect transition="in" filter="fade">
                                      <p:cBhvr>
                                        <p:cTn id="8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2" grpId="0"/>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27736"/>
          </a:xfrm>
          <a:prstGeom prst="rect">
            <a:avLst/>
          </a:prstGeom>
        </p:spPr>
        <p:txBody>
          <a:bodyPr vert="horz" wrap="square" lIns="0" tIns="12065" rIns="0" bIns="0" rtlCol="0">
            <a:spAutoFit/>
          </a:bodyPr>
          <a:lstStyle/>
          <a:p>
            <a:pPr marL="12700" algn="l">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dirty="0">
              <a:latin typeface="Arial"/>
              <a:cs typeface="Arial"/>
            </a:endParaRPr>
          </a:p>
        </p:txBody>
      </p:sp>
      <p:sp>
        <p:nvSpPr>
          <p:cNvPr id="3" name="object 3"/>
          <p:cNvSpPr txBox="1"/>
          <p:nvPr/>
        </p:nvSpPr>
        <p:spPr>
          <a:xfrm>
            <a:off x="1462762" y="1755775"/>
            <a:ext cx="2588260" cy="2305685"/>
          </a:xfrm>
          <a:prstGeom prst="rect">
            <a:avLst/>
          </a:prstGeom>
        </p:spPr>
        <p:txBody>
          <a:bodyPr vert="horz" wrap="square" lIns="0" tIns="102235" rIns="0" bIns="0" rtlCol="0">
            <a:spAutoFit/>
          </a:bodyPr>
          <a:lstStyle/>
          <a:p>
            <a:pPr marL="372110" indent="-359410">
              <a:lnSpc>
                <a:spcPct val="100000"/>
              </a:lnSpc>
              <a:spcBef>
                <a:spcPts val="805"/>
              </a:spcBef>
              <a:buFont typeface="Wingdings" panose="05000000000000000000" pitchFamily="2" charset="2"/>
              <a:buChar char="ü"/>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Entities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p>
          <a:p>
            <a:pPr marL="372110" indent="-359410">
              <a:lnSpc>
                <a:spcPct val="100000"/>
              </a:lnSpc>
              <a:spcBef>
                <a:spcPts val="720"/>
              </a:spcBef>
              <a:buFont typeface="Wingdings" panose="05000000000000000000" pitchFamily="2" charset="2"/>
              <a:buChar char="ü"/>
              <a:tabLst>
                <a:tab pos="372110" algn="l"/>
                <a:tab pos="372745" algn="l"/>
              </a:tabLst>
            </a:pPr>
            <a:r>
              <a:rPr sz="2400" spc="-5" dirty="0">
                <a:latin typeface="Arial"/>
                <a:cs typeface="Arial"/>
              </a:rPr>
              <a:t>Relationships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dirty="0">
              <a:latin typeface="Arial"/>
              <a:cs typeface="Arial"/>
            </a:endParaRPr>
          </a:p>
        </p:txBody>
      </p:sp>
      <p:sp>
        <p:nvSpPr>
          <p:cNvPr id="5" name="object 5"/>
          <p:cNvSpPr/>
          <p:nvPr/>
        </p:nvSpPr>
        <p:spPr>
          <a:xfrm>
            <a:off x="5360847" y="1454606"/>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014351"/>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Build your model-driven app from scratch</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02B7C3B3-DBB2-44F2-9801-665A6861B7D5}"/>
              </a:ext>
            </a:extLst>
          </p:cNvPr>
          <p:cNvGraphicFramePr>
            <a:graphicFrameLocks/>
          </p:cNvGraphicFramePr>
          <p:nvPr>
            <p:extLst>
              <p:ext uri="{D42A27DB-BD31-4B8C-83A1-F6EECF244321}">
                <p14:modId xmlns:p14="http://schemas.microsoft.com/office/powerpoint/2010/main" val="14510058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Model Driven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CDS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Common Data Service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GB" sz="2400" dirty="0">
                <a:solidFill>
                  <a:srgbClr val="2F2F2F"/>
                </a:solidFill>
              </a:rPr>
              <a:t>Build your model-driven app from scratch</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10323" y="3299919"/>
            <a:ext cx="1518728" cy="1110853"/>
            <a:chOff x="7252897" y="2103287"/>
            <a:chExt cx="1518728"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52897" y="2598587"/>
              <a:ext cx="15187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a:t>
              </a:r>
            </a:p>
            <a:p>
              <a:pPr algn="l"/>
              <a:r>
                <a:rPr lang="en-US" sz="2000" dirty="0">
                  <a:gradFill>
                    <a:gsLst>
                      <a:gs pos="2917">
                        <a:schemeClr val="tx1"/>
                      </a:gs>
                      <a:gs pos="30000">
                        <a:schemeClr val="tx1"/>
                      </a:gs>
                    </a:gsLst>
                    <a:lin ang="5400000" scaled="0"/>
                  </a:gradFill>
                  <a:latin typeface="+mj-lt"/>
                </a:rPr>
                <a:t> 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24027" y="323955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Title 1">
            <a:extLst>
              <a:ext uri="{FF2B5EF4-FFF2-40B4-BE49-F238E27FC236}">
                <a16:creationId xmlns:a16="http://schemas.microsoft.com/office/drawing/2014/main" id="{807784DF-5B43-4685-8F9E-84D71CA1EAEF}"/>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68939" y="3299919"/>
            <a:ext cx="1463398" cy="1129236"/>
            <a:chOff x="7311513" y="2103287"/>
            <a:chExt cx="1463398" cy="1129236"/>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11513" y="2616970"/>
              <a:ext cx="146339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Connectors</a:t>
            </a: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330646" y="3299919"/>
            <a:ext cx="1327873" cy="1110853"/>
            <a:chOff x="7373220" y="2103287"/>
            <a:chExt cx="1327873"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73220" y="2598587"/>
              <a:ext cx="1327873"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CDS</a:t>
              </a:r>
            </a:p>
          </p:txBody>
        </p:sp>
      </p:grpSp>
      <p:sp>
        <p:nvSpPr>
          <p:cNvPr id="46" name="Title 1">
            <a:extLst>
              <a:ext uri="{FF2B5EF4-FFF2-40B4-BE49-F238E27FC236}">
                <a16:creationId xmlns:a16="http://schemas.microsoft.com/office/drawing/2014/main" id="{6DD19CA8-EE55-46B1-A07C-4A2467D2B68E}"/>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3C7EF9C-0167-483A-884B-73889CFBBDAC}"/>
              </a:ext>
            </a:extLst>
          </p:cNvPr>
          <p:cNvGrpSpPr/>
          <p:nvPr/>
        </p:nvGrpSpPr>
        <p:grpSpPr>
          <a:xfrm>
            <a:off x="2391354" y="1836420"/>
            <a:ext cx="8103327" cy="4076700"/>
            <a:chOff x="2240279" y="1836420"/>
            <a:chExt cx="8103327" cy="4076700"/>
          </a:xfrm>
        </p:grpSpPr>
        <p:grpSp>
          <p:nvGrpSpPr>
            <p:cNvPr id="13" name="Group 12">
              <a:extLst>
                <a:ext uri="{FF2B5EF4-FFF2-40B4-BE49-F238E27FC236}">
                  <a16:creationId xmlns:a16="http://schemas.microsoft.com/office/drawing/2014/main" id="{5E91EE4E-DCB3-4D3F-8135-AF57DC7C3362}"/>
                </a:ext>
              </a:extLst>
            </p:cNvPr>
            <p:cNvGrpSpPr/>
            <p:nvPr/>
          </p:nvGrpSpPr>
          <p:grpSpPr>
            <a:xfrm>
              <a:off x="6844938" y="1836420"/>
              <a:ext cx="3498668" cy="4076699"/>
              <a:chOff x="6844938" y="1836420"/>
              <a:chExt cx="3498668" cy="4076699"/>
            </a:xfrm>
          </p:grpSpPr>
          <p:sp>
            <p:nvSpPr>
              <p:cNvPr id="17" name="TextBox 16">
                <a:extLst>
                  <a:ext uri="{FF2B5EF4-FFF2-40B4-BE49-F238E27FC236}">
                    <a16:creationId xmlns:a16="http://schemas.microsoft.com/office/drawing/2014/main" id="{1056D1BD-F58D-4D47-92E8-1E018F0A304F}"/>
                  </a:ext>
                </a:extLst>
              </p:cNvPr>
              <p:cNvSpPr txBox="1"/>
              <p:nvPr/>
            </p:nvSpPr>
            <p:spPr>
              <a:xfrm flipH="1">
                <a:off x="7236823" y="5605342"/>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Common Data Service</a:t>
                </a:r>
              </a:p>
            </p:txBody>
          </p:sp>
          <p:pic>
            <p:nvPicPr>
              <p:cNvPr id="18" name="Graphic 17">
                <a:extLst>
                  <a:ext uri="{FF2B5EF4-FFF2-40B4-BE49-F238E27FC236}">
                    <a16:creationId xmlns:a16="http://schemas.microsoft.com/office/drawing/2014/main" id="{FD319B86-F7E4-4F75-BFB2-14954FE7B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4" name="Group 13">
              <a:extLst>
                <a:ext uri="{FF2B5EF4-FFF2-40B4-BE49-F238E27FC236}">
                  <a16:creationId xmlns:a16="http://schemas.microsoft.com/office/drawing/2014/main" id="{686B6F44-1D62-4B87-9DB1-7F0CCDAEE7F4}"/>
                </a:ext>
              </a:extLst>
            </p:cNvPr>
            <p:cNvGrpSpPr/>
            <p:nvPr/>
          </p:nvGrpSpPr>
          <p:grpSpPr>
            <a:xfrm>
              <a:off x="2240279" y="2474034"/>
              <a:ext cx="2714898" cy="3439086"/>
              <a:chOff x="2240279" y="2474034"/>
              <a:chExt cx="2714898" cy="3439086"/>
            </a:xfrm>
          </p:grpSpPr>
          <p:sp>
            <p:nvSpPr>
              <p:cNvPr id="15" name="TextBox 14">
                <a:extLst>
                  <a:ext uri="{FF2B5EF4-FFF2-40B4-BE49-F238E27FC236}">
                    <a16:creationId xmlns:a16="http://schemas.microsoft.com/office/drawing/2014/main" id="{C77228A0-9736-4DEF-A8AE-9309D0D580FE}"/>
                  </a:ext>
                </a:extLst>
              </p:cNvPr>
              <p:cNvSpPr txBox="1"/>
              <p:nvPr/>
            </p:nvSpPr>
            <p:spPr>
              <a:xfrm flipH="1">
                <a:off x="2240279" y="5605343"/>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Connectors</a:t>
                </a:r>
              </a:p>
            </p:txBody>
          </p:sp>
          <p:sp>
            <p:nvSpPr>
              <p:cNvPr id="16" name="Org_ECA6" title="Icon of three boxes in a bracket chart">
                <a:extLst>
                  <a:ext uri="{FF2B5EF4-FFF2-40B4-BE49-F238E27FC236}">
                    <a16:creationId xmlns:a16="http://schemas.microsoft.com/office/drawing/2014/main" id="{3DFBDFE5-5A5E-4EB8-A736-20D8E74CEB48}"/>
                  </a:ext>
                </a:extLst>
              </p:cNvPr>
              <p:cNvSpPr>
                <a:spLocks noChangeAspect="1" noEditPoints="1"/>
              </p:cNvSpPr>
              <p:nvPr/>
            </p:nvSpPr>
            <p:spPr bwMode="auto">
              <a:xfrm>
                <a:off x="2323898" y="2474034"/>
                <a:ext cx="2524033" cy="252524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grpSp>
      </p:grpSp>
      <p:sp>
        <p:nvSpPr>
          <p:cNvPr id="11" name="Title 1">
            <a:extLst>
              <a:ext uri="{FF2B5EF4-FFF2-40B4-BE49-F238E27FC236}">
                <a16:creationId xmlns:a16="http://schemas.microsoft.com/office/drawing/2014/main" id="{B0796537-971D-4EA4-8056-5B32CA338389}"/>
              </a:ext>
            </a:extLst>
          </p:cNvPr>
          <p:cNvSpPr txBox="1">
            <a:spLocks/>
          </p:cNvSpPr>
          <p:nvPr/>
        </p:nvSpPr>
        <p:spPr>
          <a:xfrm>
            <a:off x="0" y="1"/>
            <a:ext cx="11353800" cy="671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Types of Data</a:t>
            </a:r>
          </a:p>
        </p:txBody>
      </p:sp>
    </p:spTree>
    <p:extLst>
      <p:ext uri="{BB962C8B-B14F-4D97-AF65-F5344CB8AC3E}">
        <p14:creationId xmlns:p14="http://schemas.microsoft.com/office/powerpoint/2010/main" val="309991562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2263</Words>
  <Application>Microsoft Office PowerPoint</Application>
  <PresentationFormat>Widescreen</PresentationFormat>
  <Paragraphs>463</Paragraphs>
  <Slides>27</Slides>
  <Notes>20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27</vt:i4>
      </vt:variant>
    </vt:vector>
  </HeadingPairs>
  <TitlesOfParts>
    <vt:vector size="43"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PowerPoint Presentation</vt:lpstr>
      <vt:lpstr>Let’s talk about data</vt:lpstr>
      <vt:lpstr>Let’s talk about data</vt:lpstr>
      <vt:lpstr>PowerPoint Presentation</vt:lpstr>
      <vt:lpstr>PowerPoint Presentation</vt:lpstr>
      <vt:lpstr>PowerPoint Presentation</vt:lpstr>
      <vt:lpstr>PowerPoint Presentation</vt:lpstr>
      <vt:lpstr>PowerPoint Presentation</vt:lpstr>
      <vt:lpstr>PowerPoint Presentation</vt:lpstr>
      <vt:lpstr>Common Data Service: What's in the box</vt:lpstr>
      <vt:lpstr>Add multiple images and rich file types to CDS entities</vt:lpstr>
      <vt:lpstr>Unified Interface updates</vt:lpstr>
      <vt:lpstr>PowerPoint Presentation</vt:lpstr>
      <vt:lpstr>PowerPoint Presentation</vt:lpstr>
      <vt:lpstr>Azure + Power Platform = Build apps faster than ever before</vt:lpstr>
      <vt:lpstr>Deeper integration with Azure resources</vt:lpstr>
      <vt:lpstr>Types of Power Apps        - Model Driven Apps</vt:lpstr>
      <vt:lpstr>Put your data to work with the Common Data Service</vt:lpstr>
      <vt:lpstr>What type of components can I add ? </vt:lpstr>
      <vt:lpstr>Data model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91</cp:revision>
  <dcterms:created xsi:type="dcterms:W3CDTF">2020-02-12T12:44:10Z</dcterms:created>
  <dcterms:modified xsi:type="dcterms:W3CDTF">2020-02-18T13:25:10Z</dcterms:modified>
</cp:coreProperties>
</file>